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6" r:id="rId4"/>
    <p:sldId id="258" r:id="rId5"/>
    <p:sldId id="259" r:id="rId6"/>
    <p:sldId id="260" r:id="rId7"/>
    <p:sldId id="307" r:id="rId8"/>
    <p:sldId id="262" r:id="rId9"/>
    <p:sldId id="263" r:id="rId10"/>
    <p:sldId id="264" r:id="rId11"/>
    <p:sldId id="308" r:id="rId12"/>
    <p:sldId id="265" r:id="rId13"/>
    <p:sldId id="266" r:id="rId14"/>
    <p:sldId id="309" r:id="rId15"/>
    <p:sldId id="267" r:id="rId16"/>
    <p:sldId id="325" r:id="rId17"/>
    <p:sldId id="268" r:id="rId18"/>
    <p:sldId id="310" r:id="rId19"/>
    <p:sldId id="311" r:id="rId20"/>
    <p:sldId id="269" r:id="rId21"/>
    <p:sldId id="270" r:id="rId22"/>
    <p:sldId id="272" r:id="rId23"/>
    <p:sldId id="273" r:id="rId24"/>
    <p:sldId id="312" r:id="rId25"/>
    <p:sldId id="274" r:id="rId26"/>
    <p:sldId id="320" r:id="rId27"/>
    <p:sldId id="275" r:id="rId28"/>
    <p:sldId id="276" r:id="rId29"/>
    <p:sldId id="277" r:id="rId30"/>
    <p:sldId id="278" r:id="rId31"/>
    <p:sldId id="319" r:id="rId32"/>
    <p:sldId id="279" r:id="rId33"/>
    <p:sldId id="280" r:id="rId34"/>
    <p:sldId id="313" r:id="rId35"/>
    <p:sldId id="314" r:id="rId36"/>
    <p:sldId id="315" r:id="rId37"/>
    <p:sldId id="281" r:id="rId38"/>
    <p:sldId id="282" r:id="rId39"/>
    <p:sldId id="283" r:id="rId40"/>
    <p:sldId id="318" r:id="rId41"/>
    <p:sldId id="284" r:id="rId42"/>
    <p:sldId id="285" r:id="rId43"/>
    <p:sldId id="286" r:id="rId44"/>
    <p:sldId id="316" r:id="rId45"/>
    <p:sldId id="317" r:id="rId46"/>
    <p:sldId id="287" r:id="rId47"/>
    <p:sldId id="322" r:id="rId48"/>
    <p:sldId id="323" r:id="rId49"/>
    <p:sldId id="288" r:id="rId50"/>
    <p:sldId id="289" r:id="rId51"/>
    <p:sldId id="290" r:id="rId52"/>
    <p:sldId id="291" r:id="rId53"/>
    <p:sldId id="292" r:id="rId54"/>
    <p:sldId id="293" r:id="rId55"/>
    <p:sldId id="294" r:id="rId56"/>
    <p:sldId id="295" r:id="rId57"/>
    <p:sldId id="296" r:id="rId58"/>
    <p:sldId id="297" r:id="rId59"/>
    <p:sldId id="298" r:id="rId60"/>
    <p:sldId id="299" r:id="rId61"/>
    <p:sldId id="321" r:id="rId62"/>
    <p:sldId id="300" r:id="rId63"/>
    <p:sldId id="301" r:id="rId64"/>
    <p:sldId id="302" r:id="rId65"/>
    <p:sldId id="303" r:id="rId66"/>
    <p:sldId id="304" r:id="rId67"/>
    <p:sldId id="324" r:id="rId68"/>
    <p:sldId id="30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963B7-56DC-496C-99A9-C324B828B8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5AE9B5C-576B-4151-A5E5-0343292CB4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452BC20-412C-4138-B4CC-C941C5D5107E}"/>
              </a:ext>
            </a:extLst>
          </p:cNvPr>
          <p:cNvSpPr>
            <a:spLocks noGrp="1"/>
          </p:cNvSpPr>
          <p:nvPr>
            <p:ph type="dt" sz="half" idx="10"/>
          </p:nvPr>
        </p:nvSpPr>
        <p:spPr/>
        <p:txBody>
          <a:bodyPr/>
          <a:lstStyle/>
          <a:p>
            <a:fld id="{DB6DE88E-5547-4471-B5EE-E0282E43D7CD}" type="datetimeFigureOut">
              <a:rPr lang="en-US" smtClean="0"/>
              <a:t>12/16/2017</a:t>
            </a:fld>
            <a:endParaRPr lang="en-US"/>
          </a:p>
        </p:txBody>
      </p:sp>
      <p:sp>
        <p:nvSpPr>
          <p:cNvPr id="5" name="Footer Placeholder 4">
            <a:extLst>
              <a:ext uri="{FF2B5EF4-FFF2-40B4-BE49-F238E27FC236}">
                <a16:creationId xmlns:a16="http://schemas.microsoft.com/office/drawing/2014/main" id="{44B76752-FB7D-42DB-BFB9-C06A2056FA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EF25C-B09D-4A49-BFF8-BFE12E3557EE}"/>
              </a:ext>
            </a:extLst>
          </p:cNvPr>
          <p:cNvSpPr>
            <a:spLocks noGrp="1"/>
          </p:cNvSpPr>
          <p:nvPr>
            <p:ph type="sldNum" sz="quarter" idx="12"/>
          </p:nvPr>
        </p:nvSpPr>
        <p:spPr/>
        <p:txBody>
          <a:bodyPr/>
          <a:lstStyle/>
          <a:p>
            <a:fld id="{43C118E3-743B-4E38-AA5D-69CC883708C2}" type="slidenum">
              <a:rPr lang="en-US" smtClean="0"/>
              <a:t>‹#›</a:t>
            </a:fld>
            <a:endParaRPr lang="en-US"/>
          </a:p>
        </p:txBody>
      </p:sp>
    </p:spTree>
    <p:extLst>
      <p:ext uri="{BB962C8B-B14F-4D97-AF65-F5344CB8AC3E}">
        <p14:creationId xmlns:p14="http://schemas.microsoft.com/office/powerpoint/2010/main" val="3495446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276E6-302B-4A2C-B5DF-34AAA09025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2927C3-F83D-4098-BD87-12F567BD00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36B04-350E-4245-AFA1-3E3A9F106E6F}"/>
              </a:ext>
            </a:extLst>
          </p:cNvPr>
          <p:cNvSpPr>
            <a:spLocks noGrp="1"/>
          </p:cNvSpPr>
          <p:nvPr>
            <p:ph type="dt" sz="half" idx="10"/>
          </p:nvPr>
        </p:nvSpPr>
        <p:spPr/>
        <p:txBody>
          <a:bodyPr/>
          <a:lstStyle/>
          <a:p>
            <a:fld id="{DB6DE88E-5547-4471-B5EE-E0282E43D7CD}" type="datetimeFigureOut">
              <a:rPr lang="en-US" smtClean="0"/>
              <a:t>12/16/2017</a:t>
            </a:fld>
            <a:endParaRPr lang="en-US"/>
          </a:p>
        </p:txBody>
      </p:sp>
      <p:sp>
        <p:nvSpPr>
          <p:cNvPr id="5" name="Footer Placeholder 4">
            <a:extLst>
              <a:ext uri="{FF2B5EF4-FFF2-40B4-BE49-F238E27FC236}">
                <a16:creationId xmlns:a16="http://schemas.microsoft.com/office/drawing/2014/main" id="{FD6491BD-810E-4575-832F-9215B7928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A88F2C-6A3A-4EB7-8047-F536011FF72A}"/>
              </a:ext>
            </a:extLst>
          </p:cNvPr>
          <p:cNvSpPr>
            <a:spLocks noGrp="1"/>
          </p:cNvSpPr>
          <p:nvPr>
            <p:ph type="sldNum" sz="quarter" idx="12"/>
          </p:nvPr>
        </p:nvSpPr>
        <p:spPr/>
        <p:txBody>
          <a:bodyPr/>
          <a:lstStyle/>
          <a:p>
            <a:fld id="{43C118E3-743B-4E38-AA5D-69CC883708C2}" type="slidenum">
              <a:rPr lang="en-US" smtClean="0"/>
              <a:t>‹#›</a:t>
            </a:fld>
            <a:endParaRPr lang="en-US"/>
          </a:p>
        </p:txBody>
      </p:sp>
    </p:spTree>
    <p:extLst>
      <p:ext uri="{BB962C8B-B14F-4D97-AF65-F5344CB8AC3E}">
        <p14:creationId xmlns:p14="http://schemas.microsoft.com/office/powerpoint/2010/main" val="3329121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782D6A-1A7F-489B-AB96-F3BB7956B01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DA8998-0AF4-4DB6-8A20-EEFEEB6BF7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6C713F-A739-48E2-B5AE-E3D37E27460C}"/>
              </a:ext>
            </a:extLst>
          </p:cNvPr>
          <p:cNvSpPr>
            <a:spLocks noGrp="1"/>
          </p:cNvSpPr>
          <p:nvPr>
            <p:ph type="dt" sz="half" idx="10"/>
          </p:nvPr>
        </p:nvSpPr>
        <p:spPr/>
        <p:txBody>
          <a:bodyPr/>
          <a:lstStyle/>
          <a:p>
            <a:fld id="{DB6DE88E-5547-4471-B5EE-E0282E43D7CD}" type="datetimeFigureOut">
              <a:rPr lang="en-US" smtClean="0"/>
              <a:t>12/16/2017</a:t>
            </a:fld>
            <a:endParaRPr lang="en-US"/>
          </a:p>
        </p:txBody>
      </p:sp>
      <p:sp>
        <p:nvSpPr>
          <p:cNvPr id="5" name="Footer Placeholder 4">
            <a:extLst>
              <a:ext uri="{FF2B5EF4-FFF2-40B4-BE49-F238E27FC236}">
                <a16:creationId xmlns:a16="http://schemas.microsoft.com/office/drawing/2014/main" id="{D63DFC1F-3A4C-465F-BAD3-72DEECE98F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01B6BF-BD7F-4EA5-A978-4E903D03D5A2}"/>
              </a:ext>
            </a:extLst>
          </p:cNvPr>
          <p:cNvSpPr>
            <a:spLocks noGrp="1"/>
          </p:cNvSpPr>
          <p:nvPr>
            <p:ph type="sldNum" sz="quarter" idx="12"/>
          </p:nvPr>
        </p:nvSpPr>
        <p:spPr/>
        <p:txBody>
          <a:bodyPr/>
          <a:lstStyle/>
          <a:p>
            <a:fld id="{43C118E3-743B-4E38-AA5D-69CC883708C2}" type="slidenum">
              <a:rPr lang="en-US" smtClean="0"/>
              <a:t>‹#›</a:t>
            </a:fld>
            <a:endParaRPr lang="en-US"/>
          </a:p>
        </p:txBody>
      </p:sp>
    </p:spTree>
    <p:extLst>
      <p:ext uri="{BB962C8B-B14F-4D97-AF65-F5344CB8AC3E}">
        <p14:creationId xmlns:p14="http://schemas.microsoft.com/office/powerpoint/2010/main" val="334648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8EF68-97D3-47A7-9CED-7362C9F11D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248969-CBBB-4002-ABEE-391681C2A6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A5F6A-15A4-4248-9179-6ECF7DDFC476}"/>
              </a:ext>
            </a:extLst>
          </p:cNvPr>
          <p:cNvSpPr>
            <a:spLocks noGrp="1"/>
          </p:cNvSpPr>
          <p:nvPr>
            <p:ph type="dt" sz="half" idx="10"/>
          </p:nvPr>
        </p:nvSpPr>
        <p:spPr/>
        <p:txBody>
          <a:bodyPr/>
          <a:lstStyle/>
          <a:p>
            <a:fld id="{DB6DE88E-5547-4471-B5EE-E0282E43D7CD}" type="datetimeFigureOut">
              <a:rPr lang="en-US" smtClean="0"/>
              <a:t>12/16/2017</a:t>
            </a:fld>
            <a:endParaRPr lang="en-US"/>
          </a:p>
        </p:txBody>
      </p:sp>
      <p:sp>
        <p:nvSpPr>
          <p:cNvPr id="5" name="Footer Placeholder 4">
            <a:extLst>
              <a:ext uri="{FF2B5EF4-FFF2-40B4-BE49-F238E27FC236}">
                <a16:creationId xmlns:a16="http://schemas.microsoft.com/office/drawing/2014/main" id="{EA638AAB-2D71-4E4D-841E-41C96CBDE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0C17D5-478B-4B8D-B6EA-6F0AB915CECA}"/>
              </a:ext>
            </a:extLst>
          </p:cNvPr>
          <p:cNvSpPr>
            <a:spLocks noGrp="1"/>
          </p:cNvSpPr>
          <p:nvPr>
            <p:ph type="sldNum" sz="quarter" idx="12"/>
          </p:nvPr>
        </p:nvSpPr>
        <p:spPr/>
        <p:txBody>
          <a:bodyPr/>
          <a:lstStyle/>
          <a:p>
            <a:fld id="{43C118E3-743B-4E38-AA5D-69CC883708C2}" type="slidenum">
              <a:rPr lang="en-US" smtClean="0"/>
              <a:t>‹#›</a:t>
            </a:fld>
            <a:endParaRPr lang="en-US"/>
          </a:p>
        </p:txBody>
      </p:sp>
    </p:spTree>
    <p:extLst>
      <p:ext uri="{BB962C8B-B14F-4D97-AF65-F5344CB8AC3E}">
        <p14:creationId xmlns:p14="http://schemas.microsoft.com/office/powerpoint/2010/main" val="607481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3AB5-182A-422D-99C6-AFC43C2260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DFA5F9-B438-480E-913A-DB99BE130B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8B0F8BA-DA87-4966-999D-5E8F992BFC6B}"/>
              </a:ext>
            </a:extLst>
          </p:cNvPr>
          <p:cNvSpPr>
            <a:spLocks noGrp="1"/>
          </p:cNvSpPr>
          <p:nvPr>
            <p:ph type="dt" sz="half" idx="10"/>
          </p:nvPr>
        </p:nvSpPr>
        <p:spPr/>
        <p:txBody>
          <a:bodyPr/>
          <a:lstStyle/>
          <a:p>
            <a:fld id="{DB6DE88E-5547-4471-B5EE-E0282E43D7CD}" type="datetimeFigureOut">
              <a:rPr lang="en-US" smtClean="0"/>
              <a:t>12/16/2017</a:t>
            </a:fld>
            <a:endParaRPr lang="en-US"/>
          </a:p>
        </p:txBody>
      </p:sp>
      <p:sp>
        <p:nvSpPr>
          <p:cNvPr id="5" name="Footer Placeholder 4">
            <a:extLst>
              <a:ext uri="{FF2B5EF4-FFF2-40B4-BE49-F238E27FC236}">
                <a16:creationId xmlns:a16="http://schemas.microsoft.com/office/drawing/2014/main" id="{6BB2EAF1-A010-411E-A852-8EA7731446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C44879-3E37-45DF-AE6E-21A02E5BFD8A}"/>
              </a:ext>
            </a:extLst>
          </p:cNvPr>
          <p:cNvSpPr>
            <a:spLocks noGrp="1"/>
          </p:cNvSpPr>
          <p:nvPr>
            <p:ph type="sldNum" sz="quarter" idx="12"/>
          </p:nvPr>
        </p:nvSpPr>
        <p:spPr/>
        <p:txBody>
          <a:bodyPr/>
          <a:lstStyle/>
          <a:p>
            <a:fld id="{43C118E3-743B-4E38-AA5D-69CC883708C2}" type="slidenum">
              <a:rPr lang="en-US" smtClean="0"/>
              <a:t>‹#›</a:t>
            </a:fld>
            <a:endParaRPr lang="en-US"/>
          </a:p>
        </p:txBody>
      </p:sp>
    </p:spTree>
    <p:extLst>
      <p:ext uri="{BB962C8B-B14F-4D97-AF65-F5344CB8AC3E}">
        <p14:creationId xmlns:p14="http://schemas.microsoft.com/office/powerpoint/2010/main" val="49457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DB488-0016-481D-AC91-D2BA7D1B67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DD9843-0907-45AB-93D7-414979FDD3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C285D2F-15CE-44EE-AE3F-19CFF4B0FB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FF09D2-043F-4F8C-8D47-8CD14B11A6BE}"/>
              </a:ext>
            </a:extLst>
          </p:cNvPr>
          <p:cNvSpPr>
            <a:spLocks noGrp="1"/>
          </p:cNvSpPr>
          <p:nvPr>
            <p:ph type="dt" sz="half" idx="10"/>
          </p:nvPr>
        </p:nvSpPr>
        <p:spPr/>
        <p:txBody>
          <a:bodyPr/>
          <a:lstStyle/>
          <a:p>
            <a:fld id="{DB6DE88E-5547-4471-B5EE-E0282E43D7CD}" type="datetimeFigureOut">
              <a:rPr lang="en-US" smtClean="0"/>
              <a:t>12/16/2017</a:t>
            </a:fld>
            <a:endParaRPr lang="en-US"/>
          </a:p>
        </p:txBody>
      </p:sp>
      <p:sp>
        <p:nvSpPr>
          <p:cNvPr id="6" name="Footer Placeholder 5">
            <a:extLst>
              <a:ext uri="{FF2B5EF4-FFF2-40B4-BE49-F238E27FC236}">
                <a16:creationId xmlns:a16="http://schemas.microsoft.com/office/drawing/2014/main" id="{22C64950-2BD0-4808-8301-B68EF3396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E41508-C8B5-4D39-A090-203B2B06A92C}"/>
              </a:ext>
            </a:extLst>
          </p:cNvPr>
          <p:cNvSpPr>
            <a:spLocks noGrp="1"/>
          </p:cNvSpPr>
          <p:nvPr>
            <p:ph type="sldNum" sz="quarter" idx="12"/>
          </p:nvPr>
        </p:nvSpPr>
        <p:spPr/>
        <p:txBody>
          <a:bodyPr/>
          <a:lstStyle/>
          <a:p>
            <a:fld id="{43C118E3-743B-4E38-AA5D-69CC883708C2}" type="slidenum">
              <a:rPr lang="en-US" smtClean="0"/>
              <a:t>‹#›</a:t>
            </a:fld>
            <a:endParaRPr lang="en-US"/>
          </a:p>
        </p:txBody>
      </p:sp>
    </p:spTree>
    <p:extLst>
      <p:ext uri="{BB962C8B-B14F-4D97-AF65-F5344CB8AC3E}">
        <p14:creationId xmlns:p14="http://schemas.microsoft.com/office/powerpoint/2010/main" val="1598683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7E23F-2C8E-432B-B899-9005CA7809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858834-54F1-4389-8D15-2B566ECF8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F85BE7D-28F2-4677-98B1-8F6C03AA2D2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D6AA12-5B7A-4B3D-8A38-ADD9F6EB17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273AE00-2979-499D-B4B2-72807CF7098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C07FB0-7D14-4AAD-81C8-42331FEABD17}"/>
              </a:ext>
            </a:extLst>
          </p:cNvPr>
          <p:cNvSpPr>
            <a:spLocks noGrp="1"/>
          </p:cNvSpPr>
          <p:nvPr>
            <p:ph type="dt" sz="half" idx="10"/>
          </p:nvPr>
        </p:nvSpPr>
        <p:spPr/>
        <p:txBody>
          <a:bodyPr/>
          <a:lstStyle/>
          <a:p>
            <a:fld id="{DB6DE88E-5547-4471-B5EE-E0282E43D7CD}" type="datetimeFigureOut">
              <a:rPr lang="en-US" smtClean="0"/>
              <a:t>12/16/2017</a:t>
            </a:fld>
            <a:endParaRPr lang="en-US"/>
          </a:p>
        </p:txBody>
      </p:sp>
      <p:sp>
        <p:nvSpPr>
          <p:cNvPr id="8" name="Footer Placeholder 7">
            <a:extLst>
              <a:ext uri="{FF2B5EF4-FFF2-40B4-BE49-F238E27FC236}">
                <a16:creationId xmlns:a16="http://schemas.microsoft.com/office/drawing/2014/main" id="{C893ABB9-F140-491F-80CB-738C4B6628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3A6A7C-E504-4A38-B5DA-E13DE903548B}"/>
              </a:ext>
            </a:extLst>
          </p:cNvPr>
          <p:cNvSpPr>
            <a:spLocks noGrp="1"/>
          </p:cNvSpPr>
          <p:nvPr>
            <p:ph type="sldNum" sz="quarter" idx="12"/>
          </p:nvPr>
        </p:nvSpPr>
        <p:spPr/>
        <p:txBody>
          <a:bodyPr/>
          <a:lstStyle/>
          <a:p>
            <a:fld id="{43C118E3-743B-4E38-AA5D-69CC883708C2}" type="slidenum">
              <a:rPr lang="en-US" smtClean="0"/>
              <a:t>‹#›</a:t>
            </a:fld>
            <a:endParaRPr lang="en-US"/>
          </a:p>
        </p:txBody>
      </p:sp>
    </p:spTree>
    <p:extLst>
      <p:ext uri="{BB962C8B-B14F-4D97-AF65-F5344CB8AC3E}">
        <p14:creationId xmlns:p14="http://schemas.microsoft.com/office/powerpoint/2010/main" val="3163420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411D0-B3BB-4115-A89B-B49376D82B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CDCDFF-3CF7-4621-B0B2-CE00DED1383D}"/>
              </a:ext>
            </a:extLst>
          </p:cNvPr>
          <p:cNvSpPr>
            <a:spLocks noGrp="1"/>
          </p:cNvSpPr>
          <p:nvPr>
            <p:ph type="dt" sz="half" idx="10"/>
          </p:nvPr>
        </p:nvSpPr>
        <p:spPr/>
        <p:txBody>
          <a:bodyPr/>
          <a:lstStyle/>
          <a:p>
            <a:fld id="{DB6DE88E-5547-4471-B5EE-E0282E43D7CD}" type="datetimeFigureOut">
              <a:rPr lang="en-US" smtClean="0"/>
              <a:t>12/16/2017</a:t>
            </a:fld>
            <a:endParaRPr lang="en-US"/>
          </a:p>
        </p:txBody>
      </p:sp>
      <p:sp>
        <p:nvSpPr>
          <p:cNvPr id="4" name="Footer Placeholder 3">
            <a:extLst>
              <a:ext uri="{FF2B5EF4-FFF2-40B4-BE49-F238E27FC236}">
                <a16:creationId xmlns:a16="http://schemas.microsoft.com/office/drawing/2014/main" id="{357A8559-5B32-408B-8812-6BCDC6D217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AB54DC-7FCB-4580-AE90-B46F06431013}"/>
              </a:ext>
            </a:extLst>
          </p:cNvPr>
          <p:cNvSpPr>
            <a:spLocks noGrp="1"/>
          </p:cNvSpPr>
          <p:nvPr>
            <p:ph type="sldNum" sz="quarter" idx="12"/>
          </p:nvPr>
        </p:nvSpPr>
        <p:spPr/>
        <p:txBody>
          <a:bodyPr/>
          <a:lstStyle/>
          <a:p>
            <a:fld id="{43C118E3-743B-4E38-AA5D-69CC883708C2}" type="slidenum">
              <a:rPr lang="en-US" smtClean="0"/>
              <a:t>‹#›</a:t>
            </a:fld>
            <a:endParaRPr lang="en-US"/>
          </a:p>
        </p:txBody>
      </p:sp>
    </p:spTree>
    <p:extLst>
      <p:ext uri="{BB962C8B-B14F-4D97-AF65-F5344CB8AC3E}">
        <p14:creationId xmlns:p14="http://schemas.microsoft.com/office/powerpoint/2010/main" val="278294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0444C7-A6B4-4B2C-BECA-A00C617974DD}"/>
              </a:ext>
            </a:extLst>
          </p:cNvPr>
          <p:cNvSpPr>
            <a:spLocks noGrp="1"/>
          </p:cNvSpPr>
          <p:nvPr>
            <p:ph type="dt" sz="half" idx="10"/>
          </p:nvPr>
        </p:nvSpPr>
        <p:spPr/>
        <p:txBody>
          <a:bodyPr/>
          <a:lstStyle/>
          <a:p>
            <a:fld id="{DB6DE88E-5547-4471-B5EE-E0282E43D7CD}" type="datetimeFigureOut">
              <a:rPr lang="en-US" smtClean="0"/>
              <a:t>12/16/2017</a:t>
            </a:fld>
            <a:endParaRPr lang="en-US"/>
          </a:p>
        </p:txBody>
      </p:sp>
      <p:sp>
        <p:nvSpPr>
          <p:cNvPr id="3" name="Footer Placeholder 2">
            <a:extLst>
              <a:ext uri="{FF2B5EF4-FFF2-40B4-BE49-F238E27FC236}">
                <a16:creationId xmlns:a16="http://schemas.microsoft.com/office/drawing/2014/main" id="{8D620BD5-ED01-4782-B818-771E9E1E64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05BBA2-4E1D-4315-A66C-B6A70179EAE9}"/>
              </a:ext>
            </a:extLst>
          </p:cNvPr>
          <p:cNvSpPr>
            <a:spLocks noGrp="1"/>
          </p:cNvSpPr>
          <p:nvPr>
            <p:ph type="sldNum" sz="quarter" idx="12"/>
          </p:nvPr>
        </p:nvSpPr>
        <p:spPr/>
        <p:txBody>
          <a:bodyPr/>
          <a:lstStyle/>
          <a:p>
            <a:fld id="{43C118E3-743B-4E38-AA5D-69CC883708C2}" type="slidenum">
              <a:rPr lang="en-US" smtClean="0"/>
              <a:t>‹#›</a:t>
            </a:fld>
            <a:endParaRPr lang="en-US"/>
          </a:p>
        </p:txBody>
      </p:sp>
    </p:spTree>
    <p:extLst>
      <p:ext uri="{BB962C8B-B14F-4D97-AF65-F5344CB8AC3E}">
        <p14:creationId xmlns:p14="http://schemas.microsoft.com/office/powerpoint/2010/main" val="3519503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C67B-4482-440C-BF02-95A589A63C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9B315C4-08D6-432D-8EEF-CC2CF4B3F8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68E0F3-6F14-4373-9F63-1293523C6D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5F2450-DD9B-412A-A307-7F97FF3396D2}"/>
              </a:ext>
            </a:extLst>
          </p:cNvPr>
          <p:cNvSpPr>
            <a:spLocks noGrp="1"/>
          </p:cNvSpPr>
          <p:nvPr>
            <p:ph type="dt" sz="half" idx="10"/>
          </p:nvPr>
        </p:nvSpPr>
        <p:spPr/>
        <p:txBody>
          <a:bodyPr/>
          <a:lstStyle/>
          <a:p>
            <a:fld id="{DB6DE88E-5547-4471-B5EE-E0282E43D7CD}" type="datetimeFigureOut">
              <a:rPr lang="en-US" smtClean="0"/>
              <a:t>12/16/2017</a:t>
            </a:fld>
            <a:endParaRPr lang="en-US"/>
          </a:p>
        </p:txBody>
      </p:sp>
      <p:sp>
        <p:nvSpPr>
          <p:cNvPr id="6" name="Footer Placeholder 5">
            <a:extLst>
              <a:ext uri="{FF2B5EF4-FFF2-40B4-BE49-F238E27FC236}">
                <a16:creationId xmlns:a16="http://schemas.microsoft.com/office/drawing/2014/main" id="{DE5CC958-04F4-4B9D-9A63-A601B8A4C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5F730A-420E-45F4-A8CD-261E38B178D0}"/>
              </a:ext>
            </a:extLst>
          </p:cNvPr>
          <p:cNvSpPr>
            <a:spLocks noGrp="1"/>
          </p:cNvSpPr>
          <p:nvPr>
            <p:ph type="sldNum" sz="quarter" idx="12"/>
          </p:nvPr>
        </p:nvSpPr>
        <p:spPr/>
        <p:txBody>
          <a:bodyPr/>
          <a:lstStyle/>
          <a:p>
            <a:fld id="{43C118E3-743B-4E38-AA5D-69CC883708C2}" type="slidenum">
              <a:rPr lang="en-US" smtClean="0"/>
              <a:t>‹#›</a:t>
            </a:fld>
            <a:endParaRPr lang="en-US"/>
          </a:p>
        </p:txBody>
      </p:sp>
    </p:spTree>
    <p:extLst>
      <p:ext uri="{BB962C8B-B14F-4D97-AF65-F5344CB8AC3E}">
        <p14:creationId xmlns:p14="http://schemas.microsoft.com/office/powerpoint/2010/main" val="1979493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13972-78C5-478A-BFE9-72BC02A6B1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1E9524-58DB-4096-AF83-8D711A3335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0E5360-926A-4F15-B8F1-A4D4A286F7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E1A4FE-0584-4290-928F-44CACB3D5F06}"/>
              </a:ext>
            </a:extLst>
          </p:cNvPr>
          <p:cNvSpPr>
            <a:spLocks noGrp="1"/>
          </p:cNvSpPr>
          <p:nvPr>
            <p:ph type="dt" sz="half" idx="10"/>
          </p:nvPr>
        </p:nvSpPr>
        <p:spPr/>
        <p:txBody>
          <a:bodyPr/>
          <a:lstStyle/>
          <a:p>
            <a:fld id="{DB6DE88E-5547-4471-B5EE-E0282E43D7CD}" type="datetimeFigureOut">
              <a:rPr lang="en-US" smtClean="0"/>
              <a:t>12/16/2017</a:t>
            </a:fld>
            <a:endParaRPr lang="en-US"/>
          </a:p>
        </p:txBody>
      </p:sp>
      <p:sp>
        <p:nvSpPr>
          <p:cNvPr id="6" name="Footer Placeholder 5">
            <a:extLst>
              <a:ext uri="{FF2B5EF4-FFF2-40B4-BE49-F238E27FC236}">
                <a16:creationId xmlns:a16="http://schemas.microsoft.com/office/drawing/2014/main" id="{EBA7194E-A874-44EB-867C-F38659896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394E6F-75FF-4C86-A742-39693F3D04B7}"/>
              </a:ext>
            </a:extLst>
          </p:cNvPr>
          <p:cNvSpPr>
            <a:spLocks noGrp="1"/>
          </p:cNvSpPr>
          <p:nvPr>
            <p:ph type="sldNum" sz="quarter" idx="12"/>
          </p:nvPr>
        </p:nvSpPr>
        <p:spPr/>
        <p:txBody>
          <a:bodyPr/>
          <a:lstStyle/>
          <a:p>
            <a:fld id="{43C118E3-743B-4E38-AA5D-69CC883708C2}" type="slidenum">
              <a:rPr lang="en-US" smtClean="0"/>
              <a:t>‹#›</a:t>
            </a:fld>
            <a:endParaRPr lang="en-US"/>
          </a:p>
        </p:txBody>
      </p:sp>
    </p:spTree>
    <p:extLst>
      <p:ext uri="{BB962C8B-B14F-4D97-AF65-F5344CB8AC3E}">
        <p14:creationId xmlns:p14="http://schemas.microsoft.com/office/powerpoint/2010/main" val="881935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C163DF-FD24-4720-8CD9-84AAE4C97D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F399912-868D-4EAC-AFA5-559AEBD44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AAA940-E136-4A13-8876-ACA208FA17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DE88E-5547-4471-B5EE-E0282E43D7CD}" type="datetimeFigureOut">
              <a:rPr lang="en-US" smtClean="0"/>
              <a:t>12/16/2017</a:t>
            </a:fld>
            <a:endParaRPr lang="en-US"/>
          </a:p>
        </p:txBody>
      </p:sp>
      <p:sp>
        <p:nvSpPr>
          <p:cNvPr id="5" name="Footer Placeholder 4">
            <a:extLst>
              <a:ext uri="{FF2B5EF4-FFF2-40B4-BE49-F238E27FC236}">
                <a16:creationId xmlns:a16="http://schemas.microsoft.com/office/drawing/2014/main" id="{F838EFFA-FEDD-42A9-90C7-3E6593ABF7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D94DA7-18B2-42F1-8135-2FAED5EB12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C118E3-743B-4E38-AA5D-69CC883708C2}" type="slidenum">
              <a:rPr lang="en-US" smtClean="0"/>
              <a:t>‹#›</a:t>
            </a:fld>
            <a:endParaRPr lang="en-US"/>
          </a:p>
        </p:txBody>
      </p:sp>
    </p:spTree>
    <p:extLst>
      <p:ext uri="{BB962C8B-B14F-4D97-AF65-F5344CB8AC3E}">
        <p14:creationId xmlns:p14="http://schemas.microsoft.com/office/powerpoint/2010/main" val="3076460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D6FBE-E31A-4234-8549-BF45676C6BF4}"/>
              </a:ext>
            </a:extLst>
          </p:cNvPr>
          <p:cNvSpPr>
            <a:spLocks noGrp="1"/>
          </p:cNvSpPr>
          <p:nvPr>
            <p:ph type="ctrTitle"/>
          </p:nvPr>
        </p:nvSpPr>
        <p:spPr/>
        <p:txBody>
          <a:bodyPr>
            <a:normAutofit fontScale="90000"/>
          </a:bodyPr>
          <a:lstStyle/>
          <a:p>
            <a:r>
              <a:rPr lang="en-US" dirty="0"/>
              <a:t>Matthew Ernst</a:t>
            </a:r>
            <a:br>
              <a:rPr lang="en-US" dirty="0"/>
            </a:br>
            <a:r>
              <a:rPr lang="en-US" dirty="0"/>
              <a:t>EECT 111</a:t>
            </a:r>
            <a:br>
              <a:rPr lang="en-US" dirty="0"/>
            </a:br>
            <a:r>
              <a:rPr lang="en-US" dirty="0"/>
              <a:t>12.14.2017</a:t>
            </a:r>
          </a:p>
        </p:txBody>
      </p:sp>
      <p:sp>
        <p:nvSpPr>
          <p:cNvPr id="3" name="Subtitle 2">
            <a:extLst>
              <a:ext uri="{FF2B5EF4-FFF2-40B4-BE49-F238E27FC236}">
                <a16:creationId xmlns:a16="http://schemas.microsoft.com/office/drawing/2014/main" id="{B845220E-D5E3-4C61-9BD8-5A528730E060}"/>
              </a:ext>
            </a:extLst>
          </p:cNvPr>
          <p:cNvSpPr>
            <a:spLocks noGrp="1"/>
          </p:cNvSpPr>
          <p:nvPr>
            <p:ph type="subTitle" idx="1"/>
          </p:nvPr>
        </p:nvSpPr>
        <p:spPr/>
        <p:txBody>
          <a:bodyPr/>
          <a:lstStyle/>
          <a:p>
            <a:r>
              <a:rPr lang="en-US" dirty="0"/>
              <a:t>Lab Notebook</a:t>
            </a:r>
          </a:p>
          <a:p>
            <a:endParaRPr lang="en-US" dirty="0"/>
          </a:p>
        </p:txBody>
      </p:sp>
    </p:spTree>
    <p:extLst>
      <p:ext uri="{BB962C8B-B14F-4D97-AF65-F5344CB8AC3E}">
        <p14:creationId xmlns:p14="http://schemas.microsoft.com/office/powerpoint/2010/main" val="2902246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a:t>
            </a:r>
          </a:p>
        </p:txBody>
      </p:sp>
      <p:pic>
        <p:nvPicPr>
          <p:cNvPr id="7" name="Content Placeholder 6"/>
          <p:cNvPicPr>
            <a:picLocks noGrp="1" noChangeAspect="1"/>
          </p:cNvPicPr>
          <p:nvPr>
            <p:ph idx="1"/>
          </p:nvPr>
        </p:nvPicPr>
        <p:blipFill>
          <a:blip r:embed="rId2"/>
          <a:stretch>
            <a:fillRect/>
          </a:stretch>
        </p:blipFill>
        <p:spPr>
          <a:xfrm>
            <a:off x="838200" y="1690687"/>
            <a:ext cx="8946348" cy="4802187"/>
          </a:xfrm>
          <a:prstGeom prst="rect">
            <a:avLst/>
          </a:prstGeom>
        </p:spPr>
      </p:pic>
    </p:spTree>
    <p:extLst>
      <p:ext uri="{BB962C8B-B14F-4D97-AF65-F5344CB8AC3E}">
        <p14:creationId xmlns:p14="http://schemas.microsoft.com/office/powerpoint/2010/main" val="2597945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a:t>
            </a:r>
          </a:p>
        </p:txBody>
      </p:sp>
      <p:pic>
        <p:nvPicPr>
          <p:cNvPr id="4" name="Content Placeholder 3"/>
          <p:cNvPicPr>
            <a:picLocks noGrp="1" noChangeAspect="1"/>
          </p:cNvPicPr>
          <p:nvPr>
            <p:ph idx="1"/>
          </p:nvPr>
        </p:nvPicPr>
        <p:blipFill>
          <a:blip r:embed="rId2"/>
          <a:stretch>
            <a:fillRect/>
          </a:stretch>
        </p:blipFill>
        <p:spPr>
          <a:xfrm>
            <a:off x="838200" y="1690688"/>
            <a:ext cx="10515600" cy="3603139"/>
          </a:xfrm>
          <a:prstGeom prst="rect">
            <a:avLst/>
          </a:prstGeom>
        </p:spPr>
      </p:pic>
    </p:spTree>
    <p:extLst>
      <p:ext uri="{BB962C8B-B14F-4D97-AF65-F5344CB8AC3E}">
        <p14:creationId xmlns:p14="http://schemas.microsoft.com/office/powerpoint/2010/main" val="1107651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3 Observations</a:t>
            </a:r>
          </a:p>
        </p:txBody>
      </p:sp>
      <p:sp>
        <p:nvSpPr>
          <p:cNvPr id="3" name="Content Placeholder 2"/>
          <p:cNvSpPr>
            <a:spLocks noGrp="1"/>
          </p:cNvSpPr>
          <p:nvPr>
            <p:ph idx="1"/>
          </p:nvPr>
        </p:nvSpPr>
        <p:spPr/>
        <p:txBody>
          <a:bodyPr/>
          <a:lstStyle/>
          <a:p>
            <a:r>
              <a:rPr lang="en-US" dirty="0"/>
              <a:t>In this lab I learned to interact with series circuits. I was able to put resistors in series together in a circuit and use simulations and lab results to verify the results were correct. </a:t>
            </a:r>
          </a:p>
        </p:txBody>
      </p:sp>
    </p:spTree>
    <p:extLst>
      <p:ext uri="{BB962C8B-B14F-4D97-AF65-F5344CB8AC3E}">
        <p14:creationId xmlns:p14="http://schemas.microsoft.com/office/powerpoint/2010/main" val="2349980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a:t>
            </a:r>
          </a:p>
        </p:txBody>
      </p:sp>
      <p:pic>
        <p:nvPicPr>
          <p:cNvPr id="6" name="Content Placeholder 5"/>
          <p:cNvPicPr>
            <a:picLocks noGrp="1" noChangeAspect="1"/>
          </p:cNvPicPr>
          <p:nvPr>
            <p:ph idx="1"/>
          </p:nvPr>
        </p:nvPicPr>
        <p:blipFill>
          <a:blip r:embed="rId2"/>
          <a:stretch>
            <a:fillRect/>
          </a:stretch>
        </p:blipFill>
        <p:spPr>
          <a:xfrm>
            <a:off x="838200" y="1730443"/>
            <a:ext cx="7858124" cy="4802187"/>
          </a:xfrm>
          <a:prstGeom prst="rect">
            <a:avLst/>
          </a:prstGeom>
        </p:spPr>
      </p:pic>
    </p:spTree>
    <p:extLst>
      <p:ext uri="{BB962C8B-B14F-4D97-AF65-F5344CB8AC3E}">
        <p14:creationId xmlns:p14="http://schemas.microsoft.com/office/powerpoint/2010/main" val="3553411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a:t>
            </a:r>
          </a:p>
        </p:txBody>
      </p:sp>
      <p:pic>
        <p:nvPicPr>
          <p:cNvPr id="4" name="Content Placeholder 3"/>
          <p:cNvPicPr>
            <a:picLocks noGrp="1" noChangeAspect="1"/>
          </p:cNvPicPr>
          <p:nvPr>
            <p:ph idx="1"/>
          </p:nvPr>
        </p:nvPicPr>
        <p:blipFill>
          <a:blip r:embed="rId2"/>
          <a:stretch>
            <a:fillRect/>
          </a:stretch>
        </p:blipFill>
        <p:spPr>
          <a:xfrm>
            <a:off x="838199" y="1690687"/>
            <a:ext cx="6155825" cy="4802188"/>
          </a:xfrm>
          <a:prstGeom prst="rect">
            <a:avLst/>
          </a:prstGeom>
        </p:spPr>
      </p:pic>
    </p:spTree>
    <p:extLst>
      <p:ext uri="{BB962C8B-B14F-4D97-AF65-F5344CB8AC3E}">
        <p14:creationId xmlns:p14="http://schemas.microsoft.com/office/powerpoint/2010/main" val="3783737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Multisim </a:t>
            </a:r>
          </a:p>
        </p:txBody>
      </p:sp>
      <p:pic>
        <p:nvPicPr>
          <p:cNvPr id="4" name="Content Placeholder 3"/>
          <p:cNvPicPr>
            <a:picLocks noGrp="1" noChangeAspect="1"/>
          </p:cNvPicPr>
          <p:nvPr>
            <p:ph idx="1"/>
          </p:nvPr>
        </p:nvPicPr>
        <p:blipFill>
          <a:blip r:embed="rId2"/>
          <a:stretch>
            <a:fillRect/>
          </a:stretch>
        </p:blipFill>
        <p:spPr>
          <a:xfrm>
            <a:off x="838200" y="1690688"/>
            <a:ext cx="6056999" cy="3197196"/>
          </a:xfrm>
          <a:prstGeom prst="rect">
            <a:avLst/>
          </a:prstGeom>
        </p:spPr>
      </p:pic>
    </p:spTree>
    <p:extLst>
      <p:ext uri="{BB962C8B-B14F-4D97-AF65-F5344CB8AC3E}">
        <p14:creationId xmlns:p14="http://schemas.microsoft.com/office/powerpoint/2010/main" val="1856753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A88B8-7B92-4EAA-9BB4-F8736D77699A}"/>
              </a:ext>
            </a:extLst>
          </p:cNvPr>
          <p:cNvSpPr>
            <a:spLocks noGrp="1"/>
          </p:cNvSpPr>
          <p:nvPr>
            <p:ph type="title"/>
          </p:nvPr>
        </p:nvSpPr>
        <p:spPr/>
        <p:txBody>
          <a:bodyPr/>
          <a:lstStyle/>
          <a:p>
            <a:r>
              <a:rPr lang="en-US" dirty="0"/>
              <a:t>Lab 4 Picture</a:t>
            </a:r>
          </a:p>
        </p:txBody>
      </p:sp>
      <p:pic>
        <p:nvPicPr>
          <p:cNvPr id="4" name="Content Placeholder 3">
            <a:extLst>
              <a:ext uri="{FF2B5EF4-FFF2-40B4-BE49-F238E27FC236}">
                <a16:creationId xmlns:a16="http://schemas.microsoft.com/office/drawing/2014/main" id="{B5EC7BF8-0C6A-4E6C-8C2F-CF5BAF2ECDB5}"/>
              </a:ext>
            </a:extLst>
          </p:cNvPr>
          <p:cNvPicPr>
            <a:picLocks noGrp="1" noChangeAspect="1"/>
          </p:cNvPicPr>
          <p:nvPr>
            <p:ph idx="1"/>
          </p:nvPr>
        </p:nvPicPr>
        <p:blipFill>
          <a:blip r:embed="rId2"/>
          <a:stretch>
            <a:fillRect/>
          </a:stretch>
        </p:blipFill>
        <p:spPr>
          <a:xfrm>
            <a:off x="838200" y="1690688"/>
            <a:ext cx="5840896" cy="4806571"/>
          </a:xfrm>
          <a:prstGeom prst="rect">
            <a:avLst/>
          </a:prstGeom>
        </p:spPr>
      </p:pic>
    </p:spTree>
    <p:extLst>
      <p:ext uri="{BB962C8B-B14F-4D97-AF65-F5344CB8AC3E}">
        <p14:creationId xmlns:p14="http://schemas.microsoft.com/office/powerpoint/2010/main" val="242945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4 Observations</a:t>
            </a:r>
          </a:p>
        </p:txBody>
      </p:sp>
      <p:sp>
        <p:nvSpPr>
          <p:cNvPr id="3" name="Content Placeholder 2"/>
          <p:cNvSpPr>
            <a:spLocks noGrp="1"/>
          </p:cNvSpPr>
          <p:nvPr>
            <p:ph idx="1"/>
          </p:nvPr>
        </p:nvSpPr>
        <p:spPr/>
        <p:txBody>
          <a:bodyPr/>
          <a:lstStyle/>
          <a:p>
            <a:r>
              <a:rPr lang="en-US" dirty="0"/>
              <a:t> In this lab I learned to connect resistors together in a black box. It was a guess and check sequence of operations that resulted in the completion of the lab. </a:t>
            </a:r>
          </a:p>
        </p:txBody>
      </p:sp>
    </p:spTree>
    <p:extLst>
      <p:ext uri="{BB962C8B-B14F-4D97-AF65-F5344CB8AC3E}">
        <p14:creationId xmlns:p14="http://schemas.microsoft.com/office/powerpoint/2010/main" val="40931974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6</a:t>
            </a:r>
          </a:p>
        </p:txBody>
      </p:sp>
      <p:pic>
        <p:nvPicPr>
          <p:cNvPr id="4" name="Content Placeholder 3"/>
          <p:cNvPicPr>
            <a:picLocks noGrp="1" noChangeAspect="1"/>
          </p:cNvPicPr>
          <p:nvPr>
            <p:ph idx="1"/>
          </p:nvPr>
        </p:nvPicPr>
        <p:blipFill>
          <a:blip r:embed="rId2"/>
          <a:stretch>
            <a:fillRect/>
          </a:stretch>
        </p:blipFill>
        <p:spPr>
          <a:xfrm>
            <a:off x="838200" y="1690688"/>
            <a:ext cx="7450010" cy="4802187"/>
          </a:xfrm>
          <a:prstGeom prst="rect">
            <a:avLst/>
          </a:prstGeom>
        </p:spPr>
      </p:pic>
    </p:spTree>
    <p:extLst>
      <p:ext uri="{BB962C8B-B14F-4D97-AF65-F5344CB8AC3E}">
        <p14:creationId xmlns:p14="http://schemas.microsoft.com/office/powerpoint/2010/main" val="159297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6 </a:t>
            </a:r>
          </a:p>
        </p:txBody>
      </p:sp>
      <p:pic>
        <p:nvPicPr>
          <p:cNvPr id="4" name="Content Placeholder 3"/>
          <p:cNvPicPr>
            <a:picLocks noGrp="1" noChangeAspect="1"/>
          </p:cNvPicPr>
          <p:nvPr>
            <p:ph idx="1"/>
          </p:nvPr>
        </p:nvPicPr>
        <p:blipFill>
          <a:blip r:embed="rId2"/>
          <a:stretch>
            <a:fillRect/>
          </a:stretch>
        </p:blipFill>
        <p:spPr>
          <a:xfrm>
            <a:off x="838200" y="1703939"/>
            <a:ext cx="6979924" cy="4802188"/>
          </a:xfrm>
          <a:prstGeom prst="rect">
            <a:avLst/>
          </a:prstGeom>
        </p:spPr>
      </p:pic>
    </p:spTree>
    <p:extLst>
      <p:ext uri="{BB962C8B-B14F-4D97-AF65-F5344CB8AC3E}">
        <p14:creationId xmlns:p14="http://schemas.microsoft.com/office/powerpoint/2010/main" val="2641342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EA8A8-4B35-4BAD-928F-4948F19600E1}"/>
              </a:ext>
            </a:extLst>
          </p:cNvPr>
          <p:cNvSpPr>
            <a:spLocks noGrp="1"/>
          </p:cNvSpPr>
          <p:nvPr>
            <p:ph type="title"/>
          </p:nvPr>
        </p:nvSpPr>
        <p:spPr/>
        <p:txBody>
          <a:bodyPr/>
          <a:lstStyle/>
          <a:p>
            <a:r>
              <a:rPr lang="en-US" dirty="0"/>
              <a:t>Lab 1 </a:t>
            </a:r>
          </a:p>
        </p:txBody>
      </p:sp>
      <p:pic>
        <p:nvPicPr>
          <p:cNvPr id="9" name="Content Placeholder 8"/>
          <p:cNvPicPr>
            <a:picLocks noGrp="1" noChangeAspect="1"/>
          </p:cNvPicPr>
          <p:nvPr>
            <p:ph idx="1"/>
          </p:nvPr>
        </p:nvPicPr>
        <p:blipFill>
          <a:blip r:embed="rId2"/>
          <a:stretch>
            <a:fillRect/>
          </a:stretch>
        </p:blipFill>
        <p:spPr>
          <a:xfrm>
            <a:off x="838200" y="1690688"/>
            <a:ext cx="7219122" cy="4802286"/>
          </a:xfrm>
          <a:prstGeom prst="rect">
            <a:avLst/>
          </a:prstGeom>
        </p:spPr>
      </p:pic>
    </p:spTree>
    <p:extLst>
      <p:ext uri="{BB962C8B-B14F-4D97-AF65-F5344CB8AC3E}">
        <p14:creationId xmlns:p14="http://schemas.microsoft.com/office/powerpoint/2010/main" val="3948982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6 Excel</a:t>
            </a:r>
          </a:p>
        </p:txBody>
      </p:sp>
      <p:pic>
        <p:nvPicPr>
          <p:cNvPr id="8" name="Content Placeholder 7">
            <a:extLst>
              <a:ext uri="{FF2B5EF4-FFF2-40B4-BE49-F238E27FC236}">
                <a16:creationId xmlns:a16="http://schemas.microsoft.com/office/drawing/2014/main" id="{E1906BAF-3003-4FC3-812C-E7682574ABFE}"/>
              </a:ext>
            </a:extLst>
          </p:cNvPr>
          <p:cNvPicPr>
            <a:picLocks noGrp="1" noChangeAspect="1"/>
          </p:cNvPicPr>
          <p:nvPr>
            <p:ph idx="1"/>
          </p:nvPr>
        </p:nvPicPr>
        <p:blipFill>
          <a:blip r:embed="rId2"/>
          <a:stretch>
            <a:fillRect/>
          </a:stretch>
        </p:blipFill>
        <p:spPr>
          <a:xfrm>
            <a:off x="838199" y="1690688"/>
            <a:ext cx="5712405" cy="4802187"/>
          </a:xfrm>
          <a:prstGeom prst="rect">
            <a:avLst/>
          </a:prstGeom>
        </p:spPr>
      </p:pic>
    </p:spTree>
    <p:extLst>
      <p:ext uri="{BB962C8B-B14F-4D97-AF65-F5344CB8AC3E}">
        <p14:creationId xmlns:p14="http://schemas.microsoft.com/office/powerpoint/2010/main" val="1019489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6 Multisim </a:t>
            </a:r>
          </a:p>
        </p:txBody>
      </p:sp>
      <p:pic>
        <p:nvPicPr>
          <p:cNvPr id="5" name="Content Placeholder 4"/>
          <p:cNvPicPr>
            <a:picLocks noGrp="1" noChangeAspect="1"/>
          </p:cNvPicPr>
          <p:nvPr>
            <p:ph idx="1"/>
          </p:nvPr>
        </p:nvPicPr>
        <p:blipFill>
          <a:blip r:embed="rId2"/>
          <a:stretch>
            <a:fillRect/>
          </a:stretch>
        </p:blipFill>
        <p:spPr>
          <a:xfrm>
            <a:off x="838200" y="1690688"/>
            <a:ext cx="6559064" cy="3629457"/>
          </a:xfrm>
          <a:prstGeom prst="rect">
            <a:avLst/>
          </a:prstGeom>
        </p:spPr>
      </p:pic>
    </p:spTree>
    <p:extLst>
      <p:ext uri="{BB962C8B-B14F-4D97-AF65-F5344CB8AC3E}">
        <p14:creationId xmlns:p14="http://schemas.microsoft.com/office/powerpoint/2010/main" val="294724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6 Observations</a:t>
            </a:r>
          </a:p>
        </p:txBody>
      </p:sp>
      <p:sp>
        <p:nvSpPr>
          <p:cNvPr id="3" name="Content Placeholder 2"/>
          <p:cNvSpPr>
            <a:spLocks noGrp="1"/>
          </p:cNvSpPr>
          <p:nvPr>
            <p:ph idx="1"/>
          </p:nvPr>
        </p:nvSpPr>
        <p:spPr/>
        <p:txBody>
          <a:bodyPr/>
          <a:lstStyle/>
          <a:p>
            <a:r>
              <a:rPr lang="en-US" dirty="0"/>
              <a:t>In this lab I learned how to connect resistors in a parallel circuit. It was a different method and lab breadboard configuration that took a little practice. The black box ended up being a 3.3k and 4.7k resistor. </a:t>
            </a:r>
          </a:p>
        </p:txBody>
      </p:sp>
    </p:spTree>
    <p:extLst>
      <p:ext uri="{BB962C8B-B14F-4D97-AF65-F5344CB8AC3E}">
        <p14:creationId xmlns:p14="http://schemas.microsoft.com/office/powerpoint/2010/main" val="6401638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7 </a:t>
            </a:r>
          </a:p>
        </p:txBody>
      </p:sp>
      <p:pic>
        <p:nvPicPr>
          <p:cNvPr id="7" name="Content Placeholder 6"/>
          <p:cNvPicPr>
            <a:picLocks noGrp="1" noChangeAspect="1"/>
          </p:cNvPicPr>
          <p:nvPr>
            <p:ph idx="1"/>
          </p:nvPr>
        </p:nvPicPr>
        <p:blipFill>
          <a:blip r:embed="rId2"/>
          <a:stretch>
            <a:fillRect/>
          </a:stretch>
        </p:blipFill>
        <p:spPr>
          <a:xfrm>
            <a:off x="838200" y="1690687"/>
            <a:ext cx="7470070" cy="4802188"/>
          </a:xfrm>
          <a:prstGeom prst="rect">
            <a:avLst/>
          </a:prstGeom>
        </p:spPr>
      </p:pic>
    </p:spTree>
    <p:extLst>
      <p:ext uri="{BB962C8B-B14F-4D97-AF65-F5344CB8AC3E}">
        <p14:creationId xmlns:p14="http://schemas.microsoft.com/office/powerpoint/2010/main" val="3912236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7 </a:t>
            </a:r>
          </a:p>
        </p:txBody>
      </p:sp>
      <p:pic>
        <p:nvPicPr>
          <p:cNvPr id="4" name="Content Placeholder 3"/>
          <p:cNvPicPr>
            <a:picLocks noGrp="1" noChangeAspect="1"/>
          </p:cNvPicPr>
          <p:nvPr>
            <p:ph idx="1"/>
          </p:nvPr>
        </p:nvPicPr>
        <p:blipFill>
          <a:blip r:embed="rId2"/>
          <a:stretch>
            <a:fillRect/>
          </a:stretch>
        </p:blipFill>
        <p:spPr>
          <a:xfrm>
            <a:off x="838199" y="1690687"/>
            <a:ext cx="8766411" cy="4802188"/>
          </a:xfrm>
          <a:prstGeom prst="rect">
            <a:avLst/>
          </a:prstGeom>
        </p:spPr>
      </p:pic>
    </p:spTree>
    <p:extLst>
      <p:ext uri="{BB962C8B-B14F-4D97-AF65-F5344CB8AC3E}">
        <p14:creationId xmlns:p14="http://schemas.microsoft.com/office/powerpoint/2010/main" val="23576147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7 Multisim</a:t>
            </a:r>
          </a:p>
        </p:txBody>
      </p:sp>
      <p:pic>
        <p:nvPicPr>
          <p:cNvPr id="4" name="Content Placeholder 3"/>
          <p:cNvPicPr>
            <a:picLocks noGrp="1" noChangeAspect="1"/>
          </p:cNvPicPr>
          <p:nvPr>
            <p:ph idx="1"/>
          </p:nvPr>
        </p:nvPicPr>
        <p:blipFill>
          <a:blip r:embed="rId2"/>
          <a:stretch>
            <a:fillRect/>
          </a:stretch>
        </p:blipFill>
        <p:spPr>
          <a:xfrm>
            <a:off x="838200" y="1690688"/>
            <a:ext cx="9267825" cy="4171950"/>
          </a:xfrm>
          <a:prstGeom prst="rect">
            <a:avLst/>
          </a:prstGeom>
        </p:spPr>
      </p:pic>
    </p:spTree>
    <p:extLst>
      <p:ext uri="{BB962C8B-B14F-4D97-AF65-F5344CB8AC3E}">
        <p14:creationId xmlns:p14="http://schemas.microsoft.com/office/powerpoint/2010/main" val="14009255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AF37D-4C9F-4AE1-BA39-CD90B0FA86D0}"/>
              </a:ext>
            </a:extLst>
          </p:cNvPr>
          <p:cNvSpPr>
            <a:spLocks noGrp="1"/>
          </p:cNvSpPr>
          <p:nvPr>
            <p:ph type="title"/>
          </p:nvPr>
        </p:nvSpPr>
        <p:spPr/>
        <p:txBody>
          <a:bodyPr/>
          <a:lstStyle/>
          <a:p>
            <a:r>
              <a:rPr lang="en-US" dirty="0"/>
              <a:t>Lab 7 Picture</a:t>
            </a:r>
          </a:p>
        </p:txBody>
      </p:sp>
      <p:pic>
        <p:nvPicPr>
          <p:cNvPr id="7" name="Content Placeholder 6">
            <a:extLst>
              <a:ext uri="{FF2B5EF4-FFF2-40B4-BE49-F238E27FC236}">
                <a16:creationId xmlns:a16="http://schemas.microsoft.com/office/drawing/2014/main" id="{C191C50C-3B4F-46E9-A604-28A1A5EC29D7}"/>
              </a:ext>
            </a:extLst>
          </p:cNvPr>
          <p:cNvPicPr>
            <a:picLocks noGrp="1" noChangeAspect="1"/>
          </p:cNvPicPr>
          <p:nvPr>
            <p:ph idx="1"/>
          </p:nvPr>
        </p:nvPicPr>
        <p:blipFill>
          <a:blip r:embed="rId2"/>
          <a:stretch>
            <a:fillRect/>
          </a:stretch>
        </p:blipFill>
        <p:spPr>
          <a:xfrm>
            <a:off x="838199" y="1690688"/>
            <a:ext cx="4032157" cy="4802187"/>
          </a:xfrm>
          <a:prstGeom prst="rect">
            <a:avLst/>
          </a:prstGeom>
        </p:spPr>
      </p:pic>
    </p:spTree>
    <p:extLst>
      <p:ext uri="{BB962C8B-B14F-4D97-AF65-F5344CB8AC3E}">
        <p14:creationId xmlns:p14="http://schemas.microsoft.com/office/powerpoint/2010/main" val="36989494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7 Observations</a:t>
            </a:r>
          </a:p>
        </p:txBody>
      </p:sp>
      <p:sp>
        <p:nvSpPr>
          <p:cNvPr id="3" name="Content Placeholder 2"/>
          <p:cNvSpPr>
            <a:spLocks noGrp="1"/>
          </p:cNvSpPr>
          <p:nvPr>
            <p:ph idx="1"/>
          </p:nvPr>
        </p:nvSpPr>
        <p:spPr/>
        <p:txBody>
          <a:bodyPr/>
          <a:lstStyle/>
          <a:p>
            <a:r>
              <a:rPr lang="en-US" dirty="0"/>
              <a:t>Through this lab we learned that having the resistors in the lab configuration in parallel read IT of about 10.4 mA. I personally learned more about circuit configurations from the </a:t>
            </a:r>
            <a:r>
              <a:rPr lang="en-US" dirty="0" err="1"/>
              <a:t>multimeter</a:t>
            </a:r>
            <a:r>
              <a:rPr lang="en-US" dirty="0"/>
              <a:t> to individual resistors. We also learned that as resistance goes up, current goes down, and vice versa. </a:t>
            </a:r>
          </a:p>
        </p:txBody>
      </p:sp>
    </p:spTree>
    <p:extLst>
      <p:ext uri="{BB962C8B-B14F-4D97-AF65-F5344CB8AC3E}">
        <p14:creationId xmlns:p14="http://schemas.microsoft.com/office/powerpoint/2010/main" val="1529825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8 </a:t>
            </a:r>
          </a:p>
        </p:txBody>
      </p:sp>
      <p:pic>
        <p:nvPicPr>
          <p:cNvPr id="5" name="Content Placeholder 4"/>
          <p:cNvPicPr>
            <a:picLocks noGrp="1" noChangeAspect="1"/>
          </p:cNvPicPr>
          <p:nvPr>
            <p:ph idx="1"/>
          </p:nvPr>
        </p:nvPicPr>
        <p:blipFill>
          <a:blip r:embed="rId2"/>
          <a:stretch>
            <a:fillRect/>
          </a:stretch>
        </p:blipFill>
        <p:spPr>
          <a:xfrm>
            <a:off x="838199" y="1690687"/>
            <a:ext cx="7619799" cy="4802188"/>
          </a:xfrm>
          <a:prstGeom prst="rect">
            <a:avLst/>
          </a:prstGeom>
        </p:spPr>
      </p:pic>
    </p:spTree>
    <p:extLst>
      <p:ext uri="{BB962C8B-B14F-4D97-AF65-F5344CB8AC3E}">
        <p14:creationId xmlns:p14="http://schemas.microsoft.com/office/powerpoint/2010/main" val="33814186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8 </a:t>
            </a:r>
          </a:p>
        </p:txBody>
      </p:sp>
      <p:pic>
        <p:nvPicPr>
          <p:cNvPr id="6" name="Content Placeholder 5"/>
          <p:cNvPicPr>
            <a:picLocks noGrp="1" noChangeAspect="1"/>
          </p:cNvPicPr>
          <p:nvPr>
            <p:ph idx="1"/>
          </p:nvPr>
        </p:nvPicPr>
        <p:blipFill>
          <a:blip r:embed="rId2"/>
          <a:stretch>
            <a:fillRect/>
          </a:stretch>
        </p:blipFill>
        <p:spPr>
          <a:xfrm>
            <a:off x="838199" y="1690687"/>
            <a:ext cx="9817805" cy="4802187"/>
          </a:xfrm>
          <a:prstGeom prst="rect">
            <a:avLst/>
          </a:prstGeom>
        </p:spPr>
      </p:pic>
    </p:spTree>
    <p:extLst>
      <p:ext uri="{BB962C8B-B14F-4D97-AF65-F5344CB8AC3E}">
        <p14:creationId xmlns:p14="http://schemas.microsoft.com/office/powerpoint/2010/main" val="285386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 </a:t>
            </a:r>
          </a:p>
        </p:txBody>
      </p:sp>
      <p:pic>
        <p:nvPicPr>
          <p:cNvPr id="4" name="Content Placeholder 3"/>
          <p:cNvPicPr>
            <a:picLocks noGrp="1" noChangeAspect="1"/>
          </p:cNvPicPr>
          <p:nvPr>
            <p:ph idx="1"/>
          </p:nvPr>
        </p:nvPicPr>
        <p:blipFill>
          <a:blip r:embed="rId2"/>
          <a:stretch>
            <a:fillRect/>
          </a:stretch>
        </p:blipFill>
        <p:spPr>
          <a:xfrm>
            <a:off x="838200" y="1690688"/>
            <a:ext cx="7314851" cy="4539048"/>
          </a:xfrm>
          <a:prstGeom prst="rect">
            <a:avLst/>
          </a:prstGeom>
        </p:spPr>
      </p:pic>
      <p:pic>
        <p:nvPicPr>
          <p:cNvPr id="5" name="Picture 4"/>
          <p:cNvPicPr>
            <a:picLocks noChangeAspect="1"/>
          </p:cNvPicPr>
          <p:nvPr/>
        </p:nvPicPr>
        <p:blipFill>
          <a:blip r:embed="rId3"/>
          <a:stretch>
            <a:fillRect/>
          </a:stretch>
        </p:blipFill>
        <p:spPr>
          <a:xfrm>
            <a:off x="9310255" y="365125"/>
            <a:ext cx="2043545" cy="5864611"/>
          </a:xfrm>
          <a:prstGeom prst="rect">
            <a:avLst/>
          </a:prstGeom>
        </p:spPr>
      </p:pic>
    </p:spTree>
    <p:extLst>
      <p:ext uri="{BB962C8B-B14F-4D97-AF65-F5344CB8AC3E}">
        <p14:creationId xmlns:p14="http://schemas.microsoft.com/office/powerpoint/2010/main" val="4248284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8 Multisim</a:t>
            </a:r>
          </a:p>
        </p:txBody>
      </p:sp>
      <p:pic>
        <p:nvPicPr>
          <p:cNvPr id="4" name="Content Placeholder 3"/>
          <p:cNvPicPr>
            <a:picLocks noGrp="1" noChangeAspect="1"/>
          </p:cNvPicPr>
          <p:nvPr>
            <p:ph idx="1"/>
          </p:nvPr>
        </p:nvPicPr>
        <p:blipFill>
          <a:blip r:embed="rId2"/>
          <a:stretch>
            <a:fillRect/>
          </a:stretch>
        </p:blipFill>
        <p:spPr>
          <a:xfrm>
            <a:off x="838199" y="1690688"/>
            <a:ext cx="7931727" cy="4776775"/>
          </a:xfrm>
          <a:prstGeom prst="rect">
            <a:avLst/>
          </a:prstGeom>
        </p:spPr>
      </p:pic>
    </p:spTree>
    <p:extLst>
      <p:ext uri="{BB962C8B-B14F-4D97-AF65-F5344CB8AC3E}">
        <p14:creationId xmlns:p14="http://schemas.microsoft.com/office/powerpoint/2010/main" val="3416652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3F6ED-3058-4627-8E20-4FC428621EB3}"/>
              </a:ext>
            </a:extLst>
          </p:cNvPr>
          <p:cNvSpPr>
            <a:spLocks noGrp="1"/>
          </p:cNvSpPr>
          <p:nvPr>
            <p:ph type="title"/>
          </p:nvPr>
        </p:nvSpPr>
        <p:spPr/>
        <p:txBody>
          <a:bodyPr/>
          <a:lstStyle/>
          <a:p>
            <a:r>
              <a:rPr lang="en-US" dirty="0"/>
              <a:t>Lab 8 Picture</a:t>
            </a:r>
          </a:p>
        </p:txBody>
      </p:sp>
      <p:pic>
        <p:nvPicPr>
          <p:cNvPr id="4" name="Content Placeholder 3">
            <a:extLst>
              <a:ext uri="{FF2B5EF4-FFF2-40B4-BE49-F238E27FC236}">
                <a16:creationId xmlns:a16="http://schemas.microsoft.com/office/drawing/2014/main" id="{BBFA5E23-B993-47CF-B9A3-FB403AB5F140}"/>
              </a:ext>
            </a:extLst>
          </p:cNvPr>
          <p:cNvPicPr>
            <a:picLocks noGrp="1" noChangeAspect="1"/>
          </p:cNvPicPr>
          <p:nvPr>
            <p:ph idx="1"/>
          </p:nvPr>
        </p:nvPicPr>
        <p:blipFill>
          <a:blip r:embed="rId2"/>
          <a:stretch>
            <a:fillRect/>
          </a:stretch>
        </p:blipFill>
        <p:spPr>
          <a:xfrm>
            <a:off x="838200" y="1690687"/>
            <a:ext cx="5257800" cy="5027661"/>
          </a:xfrm>
          <a:prstGeom prst="rect">
            <a:avLst/>
          </a:prstGeom>
        </p:spPr>
      </p:pic>
    </p:spTree>
    <p:extLst>
      <p:ext uri="{BB962C8B-B14F-4D97-AF65-F5344CB8AC3E}">
        <p14:creationId xmlns:p14="http://schemas.microsoft.com/office/powerpoint/2010/main" val="949818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8 Observations</a:t>
            </a:r>
          </a:p>
        </p:txBody>
      </p:sp>
      <p:sp>
        <p:nvSpPr>
          <p:cNvPr id="3" name="Content Placeholder 2"/>
          <p:cNvSpPr>
            <a:spLocks noGrp="1"/>
          </p:cNvSpPr>
          <p:nvPr>
            <p:ph idx="1"/>
          </p:nvPr>
        </p:nvSpPr>
        <p:spPr/>
        <p:txBody>
          <a:bodyPr/>
          <a:lstStyle/>
          <a:p>
            <a:r>
              <a:rPr lang="en-US" dirty="0"/>
              <a:t>In this lab, I learned to connect resistors in parallel and series together. I also realized that each resistor in the black box was the exact same value as the ones on display. Some of the measurements were off but were close to the approximate values. </a:t>
            </a:r>
          </a:p>
        </p:txBody>
      </p:sp>
    </p:spTree>
    <p:extLst>
      <p:ext uri="{BB962C8B-B14F-4D97-AF65-F5344CB8AC3E}">
        <p14:creationId xmlns:p14="http://schemas.microsoft.com/office/powerpoint/2010/main" val="2117965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9</a:t>
            </a:r>
          </a:p>
        </p:txBody>
      </p:sp>
      <p:pic>
        <p:nvPicPr>
          <p:cNvPr id="7" name="Content Placeholder 6"/>
          <p:cNvPicPr>
            <a:picLocks noGrp="1" noChangeAspect="1"/>
          </p:cNvPicPr>
          <p:nvPr>
            <p:ph idx="1"/>
          </p:nvPr>
        </p:nvPicPr>
        <p:blipFill>
          <a:blip r:embed="rId2"/>
          <a:stretch>
            <a:fillRect/>
          </a:stretch>
        </p:blipFill>
        <p:spPr>
          <a:xfrm>
            <a:off x="838200" y="1690687"/>
            <a:ext cx="8541708" cy="4802188"/>
          </a:xfrm>
          <a:prstGeom prst="rect">
            <a:avLst/>
          </a:prstGeom>
        </p:spPr>
      </p:pic>
    </p:spTree>
    <p:extLst>
      <p:ext uri="{BB962C8B-B14F-4D97-AF65-F5344CB8AC3E}">
        <p14:creationId xmlns:p14="http://schemas.microsoft.com/office/powerpoint/2010/main" val="835131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9 </a:t>
            </a:r>
          </a:p>
        </p:txBody>
      </p:sp>
      <p:pic>
        <p:nvPicPr>
          <p:cNvPr id="4" name="Content Placeholder 3"/>
          <p:cNvPicPr>
            <a:picLocks noGrp="1" noChangeAspect="1"/>
          </p:cNvPicPr>
          <p:nvPr>
            <p:ph idx="1"/>
          </p:nvPr>
        </p:nvPicPr>
        <p:blipFill>
          <a:blip r:embed="rId2"/>
          <a:stretch>
            <a:fillRect/>
          </a:stretch>
        </p:blipFill>
        <p:spPr>
          <a:xfrm>
            <a:off x="838199" y="1690688"/>
            <a:ext cx="6643255" cy="4838790"/>
          </a:xfrm>
          <a:prstGeom prst="rect">
            <a:avLst/>
          </a:prstGeom>
        </p:spPr>
      </p:pic>
    </p:spTree>
    <p:extLst>
      <p:ext uri="{BB962C8B-B14F-4D97-AF65-F5344CB8AC3E}">
        <p14:creationId xmlns:p14="http://schemas.microsoft.com/office/powerpoint/2010/main" val="1216401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9 </a:t>
            </a:r>
          </a:p>
        </p:txBody>
      </p:sp>
      <p:pic>
        <p:nvPicPr>
          <p:cNvPr id="4" name="Content Placeholder 3"/>
          <p:cNvPicPr>
            <a:picLocks noGrp="1" noChangeAspect="1"/>
          </p:cNvPicPr>
          <p:nvPr>
            <p:ph idx="1"/>
          </p:nvPr>
        </p:nvPicPr>
        <p:blipFill>
          <a:blip r:embed="rId2"/>
          <a:stretch>
            <a:fillRect/>
          </a:stretch>
        </p:blipFill>
        <p:spPr>
          <a:xfrm>
            <a:off x="838200" y="1690687"/>
            <a:ext cx="6550353" cy="4802188"/>
          </a:xfrm>
          <a:prstGeom prst="rect">
            <a:avLst/>
          </a:prstGeom>
        </p:spPr>
      </p:pic>
    </p:spTree>
    <p:extLst>
      <p:ext uri="{BB962C8B-B14F-4D97-AF65-F5344CB8AC3E}">
        <p14:creationId xmlns:p14="http://schemas.microsoft.com/office/powerpoint/2010/main" val="31900875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9 </a:t>
            </a:r>
          </a:p>
        </p:txBody>
      </p:sp>
      <p:pic>
        <p:nvPicPr>
          <p:cNvPr id="4" name="Content Placeholder 3"/>
          <p:cNvPicPr>
            <a:picLocks noGrp="1" noChangeAspect="1"/>
          </p:cNvPicPr>
          <p:nvPr>
            <p:ph idx="1"/>
          </p:nvPr>
        </p:nvPicPr>
        <p:blipFill>
          <a:blip r:embed="rId2"/>
          <a:stretch>
            <a:fillRect/>
          </a:stretch>
        </p:blipFill>
        <p:spPr>
          <a:xfrm>
            <a:off x="838200" y="1690687"/>
            <a:ext cx="10872436" cy="4127017"/>
          </a:xfrm>
          <a:prstGeom prst="rect">
            <a:avLst/>
          </a:prstGeom>
        </p:spPr>
      </p:pic>
    </p:spTree>
    <p:extLst>
      <p:ext uri="{BB962C8B-B14F-4D97-AF65-F5344CB8AC3E}">
        <p14:creationId xmlns:p14="http://schemas.microsoft.com/office/powerpoint/2010/main" val="982760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9 Multisim</a:t>
            </a:r>
          </a:p>
        </p:txBody>
      </p:sp>
      <p:pic>
        <p:nvPicPr>
          <p:cNvPr id="6" name="Content Placeholder 5"/>
          <p:cNvPicPr>
            <a:picLocks noGrp="1" noChangeAspect="1"/>
          </p:cNvPicPr>
          <p:nvPr>
            <p:ph idx="1"/>
          </p:nvPr>
        </p:nvPicPr>
        <p:blipFill>
          <a:blip r:embed="rId2"/>
          <a:stretch>
            <a:fillRect/>
          </a:stretch>
        </p:blipFill>
        <p:spPr>
          <a:xfrm>
            <a:off x="838200" y="1690687"/>
            <a:ext cx="7446688" cy="2407487"/>
          </a:xfrm>
          <a:prstGeom prst="rect">
            <a:avLst/>
          </a:prstGeom>
        </p:spPr>
      </p:pic>
    </p:spTree>
    <p:extLst>
      <p:ext uri="{BB962C8B-B14F-4D97-AF65-F5344CB8AC3E}">
        <p14:creationId xmlns:p14="http://schemas.microsoft.com/office/powerpoint/2010/main" val="2301703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9 Multisim</a:t>
            </a:r>
          </a:p>
        </p:txBody>
      </p:sp>
      <p:pic>
        <p:nvPicPr>
          <p:cNvPr id="5" name="Content Placeholder 4"/>
          <p:cNvPicPr>
            <a:picLocks noGrp="1" noChangeAspect="1"/>
          </p:cNvPicPr>
          <p:nvPr>
            <p:ph idx="1"/>
          </p:nvPr>
        </p:nvPicPr>
        <p:blipFill>
          <a:blip r:embed="rId2"/>
          <a:stretch>
            <a:fillRect/>
          </a:stretch>
        </p:blipFill>
        <p:spPr>
          <a:xfrm>
            <a:off x="838200" y="1690688"/>
            <a:ext cx="6119553" cy="4865470"/>
          </a:xfrm>
          <a:prstGeom prst="rect">
            <a:avLst/>
          </a:prstGeom>
        </p:spPr>
      </p:pic>
    </p:spTree>
    <p:extLst>
      <p:ext uri="{BB962C8B-B14F-4D97-AF65-F5344CB8AC3E}">
        <p14:creationId xmlns:p14="http://schemas.microsoft.com/office/powerpoint/2010/main" val="3944510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9 Excel</a:t>
            </a:r>
          </a:p>
        </p:txBody>
      </p:sp>
      <p:pic>
        <p:nvPicPr>
          <p:cNvPr id="4" name="Content Placeholder 3"/>
          <p:cNvPicPr>
            <a:picLocks noGrp="1" noChangeAspect="1"/>
          </p:cNvPicPr>
          <p:nvPr>
            <p:ph idx="1"/>
          </p:nvPr>
        </p:nvPicPr>
        <p:blipFill>
          <a:blip r:embed="rId2"/>
          <a:stretch>
            <a:fillRect/>
          </a:stretch>
        </p:blipFill>
        <p:spPr>
          <a:xfrm>
            <a:off x="838200" y="1690688"/>
            <a:ext cx="1796958" cy="4735050"/>
          </a:xfrm>
          <a:prstGeom prst="rect">
            <a:avLst/>
          </a:prstGeom>
        </p:spPr>
      </p:pic>
    </p:spTree>
    <p:extLst>
      <p:ext uri="{BB962C8B-B14F-4D97-AF65-F5344CB8AC3E}">
        <p14:creationId xmlns:p14="http://schemas.microsoft.com/office/powerpoint/2010/main" val="3706277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B9045-8F06-41A7-81EC-FD41CC560464}"/>
              </a:ext>
            </a:extLst>
          </p:cNvPr>
          <p:cNvSpPr>
            <a:spLocks noGrp="1"/>
          </p:cNvSpPr>
          <p:nvPr>
            <p:ph type="title"/>
          </p:nvPr>
        </p:nvSpPr>
        <p:spPr/>
        <p:txBody>
          <a:bodyPr/>
          <a:lstStyle/>
          <a:p>
            <a:r>
              <a:rPr lang="en-US" dirty="0"/>
              <a:t>Lab 1 Excel </a:t>
            </a:r>
          </a:p>
        </p:txBody>
      </p:sp>
      <p:pic>
        <p:nvPicPr>
          <p:cNvPr id="7" name="Content Placeholder 6"/>
          <p:cNvPicPr>
            <a:picLocks noGrp="1" noChangeAspect="1"/>
          </p:cNvPicPr>
          <p:nvPr>
            <p:ph idx="1"/>
          </p:nvPr>
        </p:nvPicPr>
        <p:blipFill>
          <a:blip r:embed="rId2"/>
          <a:stretch>
            <a:fillRect/>
          </a:stretch>
        </p:blipFill>
        <p:spPr>
          <a:xfrm>
            <a:off x="838200" y="1690688"/>
            <a:ext cx="1984752" cy="4802187"/>
          </a:xfrm>
          <a:prstGeom prst="rect">
            <a:avLst/>
          </a:prstGeom>
        </p:spPr>
      </p:pic>
      <p:pic>
        <p:nvPicPr>
          <p:cNvPr id="8" name="Picture 7"/>
          <p:cNvPicPr>
            <a:picLocks noChangeAspect="1"/>
          </p:cNvPicPr>
          <p:nvPr/>
        </p:nvPicPr>
        <p:blipFill>
          <a:blip r:embed="rId3"/>
          <a:stretch>
            <a:fillRect/>
          </a:stretch>
        </p:blipFill>
        <p:spPr>
          <a:xfrm>
            <a:off x="4862252" y="1690688"/>
            <a:ext cx="2467495" cy="2581599"/>
          </a:xfrm>
          <a:prstGeom prst="rect">
            <a:avLst/>
          </a:prstGeom>
        </p:spPr>
      </p:pic>
    </p:spTree>
    <p:extLst>
      <p:ext uri="{BB962C8B-B14F-4D97-AF65-F5344CB8AC3E}">
        <p14:creationId xmlns:p14="http://schemas.microsoft.com/office/powerpoint/2010/main" val="2139906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70B09-07E0-404C-87CE-4EC29FC853B8}"/>
              </a:ext>
            </a:extLst>
          </p:cNvPr>
          <p:cNvSpPr>
            <a:spLocks noGrp="1"/>
          </p:cNvSpPr>
          <p:nvPr>
            <p:ph type="title"/>
          </p:nvPr>
        </p:nvSpPr>
        <p:spPr/>
        <p:txBody>
          <a:bodyPr/>
          <a:lstStyle/>
          <a:p>
            <a:r>
              <a:rPr lang="en-US" dirty="0"/>
              <a:t>Lab 9 Picture</a:t>
            </a:r>
          </a:p>
        </p:txBody>
      </p:sp>
      <p:pic>
        <p:nvPicPr>
          <p:cNvPr id="7" name="Content Placeholder 6">
            <a:extLst>
              <a:ext uri="{FF2B5EF4-FFF2-40B4-BE49-F238E27FC236}">
                <a16:creationId xmlns:a16="http://schemas.microsoft.com/office/drawing/2014/main" id="{B89E6F55-BA54-40D4-A3D1-A50A61072754}"/>
              </a:ext>
            </a:extLst>
          </p:cNvPr>
          <p:cNvPicPr>
            <a:picLocks noGrp="1" noChangeAspect="1"/>
          </p:cNvPicPr>
          <p:nvPr>
            <p:ph idx="1"/>
          </p:nvPr>
        </p:nvPicPr>
        <p:blipFill>
          <a:blip r:embed="rId2"/>
          <a:stretch>
            <a:fillRect/>
          </a:stretch>
        </p:blipFill>
        <p:spPr>
          <a:xfrm>
            <a:off x="838200" y="1687375"/>
            <a:ext cx="8567520" cy="4805500"/>
          </a:xfrm>
          <a:prstGeom prst="rect">
            <a:avLst/>
          </a:prstGeom>
        </p:spPr>
      </p:pic>
    </p:spTree>
    <p:extLst>
      <p:ext uri="{BB962C8B-B14F-4D97-AF65-F5344CB8AC3E}">
        <p14:creationId xmlns:p14="http://schemas.microsoft.com/office/powerpoint/2010/main" val="466081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9 Observations</a:t>
            </a:r>
          </a:p>
        </p:txBody>
      </p:sp>
      <p:sp>
        <p:nvSpPr>
          <p:cNvPr id="3" name="Content Placeholder 2"/>
          <p:cNvSpPr>
            <a:spLocks noGrp="1"/>
          </p:cNvSpPr>
          <p:nvPr>
            <p:ph idx="1"/>
          </p:nvPr>
        </p:nvSpPr>
        <p:spPr/>
        <p:txBody>
          <a:bodyPr/>
          <a:lstStyle/>
          <a:p>
            <a:r>
              <a:rPr lang="en-US" dirty="0"/>
              <a:t>The objective of this lab was to experiment with series circuits and verify that the simulated, calculated, and experimental results all agree. I learned to connect series and parallel circuits altogether in one single circuit. All the results were not exactly the same but they fell within an acceptable range. </a:t>
            </a:r>
          </a:p>
        </p:txBody>
      </p:sp>
    </p:spTree>
    <p:extLst>
      <p:ext uri="{BB962C8B-B14F-4D97-AF65-F5344CB8AC3E}">
        <p14:creationId xmlns:p14="http://schemas.microsoft.com/office/powerpoint/2010/main" val="1107174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10 </a:t>
            </a:r>
          </a:p>
        </p:txBody>
      </p:sp>
      <p:pic>
        <p:nvPicPr>
          <p:cNvPr id="4" name="Content Placeholder 3"/>
          <p:cNvPicPr>
            <a:picLocks noGrp="1" noChangeAspect="1"/>
          </p:cNvPicPr>
          <p:nvPr>
            <p:ph idx="1"/>
          </p:nvPr>
        </p:nvPicPr>
        <p:blipFill>
          <a:blip r:embed="rId2"/>
          <a:stretch>
            <a:fillRect/>
          </a:stretch>
        </p:blipFill>
        <p:spPr>
          <a:xfrm>
            <a:off x="838200" y="1690687"/>
            <a:ext cx="9742017" cy="4802188"/>
          </a:xfrm>
          <a:prstGeom prst="rect">
            <a:avLst/>
          </a:prstGeom>
        </p:spPr>
      </p:pic>
    </p:spTree>
    <p:extLst>
      <p:ext uri="{BB962C8B-B14F-4D97-AF65-F5344CB8AC3E}">
        <p14:creationId xmlns:p14="http://schemas.microsoft.com/office/powerpoint/2010/main" val="41620216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10 </a:t>
            </a:r>
          </a:p>
        </p:txBody>
      </p:sp>
      <p:pic>
        <p:nvPicPr>
          <p:cNvPr id="4" name="Content Placeholder 3"/>
          <p:cNvPicPr>
            <a:picLocks noGrp="1" noChangeAspect="1"/>
          </p:cNvPicPr>
          <p:nvPr>
            <p:ph idx="1"/>
          </p:nvPr>
        </p:nvPicPr>
        <p:blipFill>
          <a:blip r:embed="rId2"/>
          <a:stretch>
            <a:fillRect/>
          </a:stretch>
        </p:blipFill>
        <p:spPr>
          <a:xfrm>
            <a:off x="838200" y="1690687"/>
            <a:ext cx="5663648" cy="4802188"/>
          </a:xfrm>
          <a:prstGeom prst="rect">
            <a:avLst/>
          </a:prstGeom>
        </p:spPr>
      </p:pic>
    </p:spTree>
    <p:extLst>
      <p:ext uri="{BB962C8B-B14F-4D97-AF65-F5344CB8AC3E}">
        <p14:creationId xmlns:p14="http://schemas.microsoft.com/office/powerpoint/2010/main" val="16999416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10 Multisim</a:t>
            </a:r>
          </a:p>
        </p:txBody>
      </p:sp>
      <p:pic>
        <p:nvPicPr>
          <p:cNvPr id="4" name="Content Placeholder 3"/>
          <p:cNvPicPr>
            <a:picLocks noGrp="1" noChangeAspect="1"/>
          </p:cNvPicPr>
          <p:nvPr>
            <p:ph idx="1"/>
          </p:nvPr>
        </p:nvPicPr>
        <p:blipFill>
          <a:blip r:embed="rId2"/>
          <a:stretch>
            <a:fillRect/>
          </a:stretch>
        </p:blipFill>
        <p:spPr>
          <a:xfrm>
            <a:off x="838200" y="1690687"/>
            <a:ext cx="7810622" cy="3538017"/>
          </a:xfrm>
          <a:prstGeom prst="rect">
            <a:avLst/>
          </a:prstGeom>
        </p:spPr>
      </p:pic>
    </p:spTree>
    <p:extLst>
      <p:ext uri="{BB962C8B-B14F-4D97-AF65-F5344CB8AC3E}">
        <p14:creationId xmlns:p14="http://schemas.microsoft.com/office/powerpoint/2010/main" val="10806233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10 Multisim</a:t>
            </a:r>
          </a:p>
        </p:txBody>
      </p:sp>
      <p:pic>
        <p:nvPicPr>
          <p:cNvPr id="6" name="Content Placeholder 5"/>
          <p:cNvPicPr>
            <a:picLocks noGrp="1" noChangeAspect="1"/>
          </p:cNvPicPr>
          <p:nvPr>
            <p:ph idx="1"/>
          </p:nvPr>
        </p:nvPicPr>
        <p:blipFill>
          <a:blip r:embed="rId2"/>
          <a:stretch>
            <a:fillRect/>
          </a:stretch>
        </p:blipFill>
        <p:spPr>
          <a:xfrm>
            <a:off x="838199" y="1690688"/>
            <a:ext cx="10506765" cy="1833908"/>
          </a:xfrm>
          <a:prstGeom prst="rect">
            <a:avLst/>
          </a:prstGeom>
        </p:spPr>
      </p:pic>
    </p:spTree>
    <p:extLst>
      <p:ext uri="{BB962C8B-B14F-4D97-AF65-F5344CB8AC3E}">
        <p14:creationId xmlns:p14="http://schemas.microsoft.com/office/powerpoint/2010/main" val="3552658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10 Excel</a:t>
            </a:r>
          </a:p>
        </p:txBody>
      </p:sp>
      <p:pic>
        <p:nvPicPr>
          <p:cNvPr id="4" name="Content Placeholder 3"/>
          <p:cNvPicPr>
            <a:picLocks noGrp="1" noChangeAspect="1"/>
          </p:cNvPicPr>
          <p:nvPr>
            <p:ph idx="1"/>
          </p:nvPr>
        </p:nvPicPr>
        <p:blipFill>
          <a:blip r:embed="rId2"/>
          <a:stretch>
            <a:fillRect/>
          </a:stretch>
        </p:blipFill>
        <p:spPr>
          <a:xfrm>
            <a:off x="838200" y="1690688"/>
            <a:ext cx="4250813" cy="2158105"/>
          </a:xfrm>
          <a:prstGeom prst="rect">
            <a:avLst/>
          </a:prstGeom>
        </p:spPr>
      </p:pic>
    </p:spTree>
    <p:extLst>
      <p:ext uri="{BB962C8B-B14F-4D97-AF65-F5344CB8AC3E}">
        <p14:creationId xmlns:p14="http://schemas.microsoft.com/office/powerpoint/2010/main" val="3882083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34DAF-F576-4DE0-BDD4-420B7531C0E8}"/>
              </a:ext>
            </a:extLst>
          </p:cNvPr>
          <p:cNvSpPr>
            <a:spLocks noGrp="1"/>
          </p:cNvSpPr>
          <p:nvPr>
            <p:ph type="title"/>
          </p:nvPr>
        </p:nvSpPr>
        <p:spPr/>
        <p:txBody>
          <a:bodyPr/>
          <a:lstStyle/>
          <a:p>
            <a:r>
              <a:rPr lang="en-US" dirty="0"/>
              <a:t>Lab 10 Picture</a:t>
            </a:r>
          </a:p>
        </p:txBody>
      </p:sp>
      <p:pic>
        <p:nvPicPr>
          <p:cNvPr id="4" name="Content Placeholder 3">
            <a:extLst>
              <a:ext uri="{FF2B5EF4-FFF2-40B4-BE49-F238E27FC236}">
                <a16:creationId xmlns:a16="http://schemas.microsoft.com/office/drawing/2014/main" id="{5B9C64DF-3A56-4617-A530-72056038A867}"/>
              </a:ext>
            </a:extLst>
          </p:cNvPr>
          <p:cNvPicPr>
            <a:picLocks noGrp="1" noChangeAspect="1"/>
          </p:cNvPicPr>
          <p:nvPr>
            <p:ph idx="1"/>
          </p:nvPr>
        </p:nvPicPr>
        <p:blipFill>
          <a:blip r:embed="rId2"/>
          <a:stretch>
            <a:fillRect/>
          </a:stretch>
        </p:blipFill>
        <p:spPr>
          <a:xfrm>
            <a:off x="838200" y="1690687"/>
            <a:ext cx="4153615" cy="4802187"/>
          </a:xfrm>
          <a:prstGeom prst="rect">
            <a:avLst/>
          </a:prstGeom>
        </p:spPr>
      </p:pic>
      <p:pic>
        <p:nvPicPr>
          <p:cNvPr id="5" name="Picture 4">
            <a:extLst>
              <a:ext uri="{FF2B5EF4-FFF2-40B4-BE49-F238E27FC236}">
                <a16:creationId xmlns:a16="http://schemas.microsoft.com/office/drawing/2014/main" id="{174090C3-D867-40FD-8659-613E37A94F98}"/>
              </a:ext>
            </a:extLst>
          </p:cNvPr>
          <p:cNvPicPr>
            <a:picLocks noChangeAspect="1"/>
          </p:cNvPicPr>
          <p:nvPr/>
        </p:nvPicPr>
        <p:blipFill>
          <a:blip r:embed="rId3"/>
          <a:stretch>
            <a:fillRect/>
          </a:stretch>
        </p:blipFill>
        <p:spPr>
          <a:xfrm>
            <a:off x="5227891" y="1690687"/>
            <a:ext cx="6964109" cy="3916847"/>
          </a:xfrm>
          <a:prstGeom prst="rect">
            <a:avLst/>
          </a:prstGeom>
        </p:spPr>
      </p:pic>
    </p:spTree>
    <p:extLst>
      <p:ext uri="{BB962C8B-B14F-4D97-AF65-F5344CB8AC3E}">
        <p14:creationId xmlns:p14="http://schemas.microsoft.com/office/powerpoint/2010/main" val="3784385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D200-DFC0-41F0-AFD2-3B1A1AF91093}"/>
              </a:ext>
            </a:extLst>
          </p:cNvPr>
          <p:cNvSpPr>
            <a:spLocks noGrp="1"/>
          </p:cNvSpPr>
          <p:nvPr>
            <p:ph type="title"/>
          </p:nvPr>
        </p:nvSpPr>
        <p:spPr/>
        <p:txBody>
          <a:bodyPr/>
          <a:lstStyle/>
          <a:p>
            <a:r>
              <a:rPr lang="en-US" dirty="0"/>
              <a:t>Lab 10 Picture</a:t>
            </a:r>
          </a:p>
        </p:txBody>
      </p:sp>
      <p:pic>
        <p:nvPicPr>
          <p:cNvPr id="4" name="Content Placeholder 3">
            <a:extLst>
              <a:ext uri="{FF2B5EF4-FFF2-40B4-BE49-F238E27FC236}">
                <a16:creationId xmlns:a16="http://schemas.microsoft.com/office/drawing/2014/main" id="{1DA75BFD-B20F-42DB-A80C-F82C167A01E8}"/>
              </a:ext>
            </a:extLst>
          </p:cNvPr>
          <p:cNvPicPr>
            <a:picLocks noGrp="1" noChangeAspect="1"/>
          </p:cNvPicPr>
          <p:nvPr>
            <p:ph idx="1"/>
          </p:nvPr>
        </p:nvPicPr>
        <p:blipFill>
          <a:blip r:embed="rId2"/>
          <a:stretch>
            <a:fillRect/>
          </a:stretch>
        </p:blipFill>
        <p:spPr>
          <a:xfrm>
            <a:off x="838200" y="1690688"/>
            <a:ext cx="4051852" cy="4799677"/>
          </a:xfrm>
          <a:prstGeom prst="rect">
            <a:avLst/>
          </a:prstGeom>
        </p:spPr>
      </p:pic>
      <p:pic>
        <p:nvPicPr>
          <p:cNvPr id="5" name="Picture 4">
            <a:extLst>
              <a:ext uri="{FF2B5EF4-FFF2-40B4-BE49-F238E27FC236}">
                <a16:creationId xmlns:a16="http://schemas.microsoft.com/office/drawing/2014/main" id="{70F0076E-070C-41F8-B13B-06336DE67034}"/>
              </a:ext>
            </a:extLst>
          </p:cNvPr>
          <p:cNvPicPr>
            <a:picLocks noChangeAspect="1"/>
          </p:cNvPicPr>
          <p:nvPr/>
        </p:nvPicPr>
        <p:blipFill>
          <a:blip r:embed="rId3"/>
          <a:stretch>
            <a:fillRect/>
          </a:stretch>
        </p:blipFill>
        <p:spPr>
          <a:xfrm>
            <a:off x="5387423" y="1690688"/>
            <a:ext cx="6804577" cy="3834383"/>
          </a:xfrm>
          <a:prstGeom prst="rect">
            <a:avLst/>
          </a:prstGeom>
        </p:spPr>
      </p:pic>
    </p:spTree>
    <p:extLst>
      <p:ext uri="{BB962C8B-B14F-4D97-AF65-F5344CB8AC3E}">
        <p14:creationId xmlns:p14="http://schemas.microsoft.com/office/powerpoint/2010/main" val="4100677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10 Observations</a:t>
            </a:r>
          </a:p>
        </p:txBody>
      </p:sp>
      <p:sp>
        <p:nvSpPr>
          <p:cNvPr id="3" name="Content Placeholder 2"/>
          <p:cNvSpPr>
            <a:spLocks noGrp="1"/>
          </p:cNvSpPr>
          <p:nvPr>
            <p:ph idx="1"/>
          </p:nvPr>
        </p:nvSpPr>
        <p:spPr/>
        <p:txBody>
          <a:bodyPr/>
          <a:lstStyle/>
          <a:p>
            <a:r>
              <a:rPr lang="en-US" dirty="0"/>
              <a:t>In Lab 10, we learned how to connect capacitors in series and parallel. We also learned how to measure the capacitors with an LCR. The results of Excel and simulated values were exactly the same, but the measured values in the lab were off. These variations could have been a result of faulty lab equipment or human error. However, the LCR measured exactly like the numbers did in Excel and </a:t>
            </a:r>
            <a:r>
              <a:rPr lang="en-US" dirty="0" err="1"/>
              <a:t>multisim</a:t>
            </a:r>
            <a:r>
              <a:rPr lang="en-US" dirty="0"/>
              <a:t>, so it was most likely the capacitors that were at fault. </a:t>
            </a:r>
          </a:p>
        </p:txBody>
      </p:sp>
    </p:spTree>
    <p:extLst>
      <p:ext uri="{BB962C8B-B14F-4D97-AF65-F5344CB8AC3E}">
        <p14:creationId xmlns:p14="http://schemas.microsoft.com/office/powerpoint/2010/main" val="995703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4D46-7CA5-4D13-BD25-481EFBB70F44}"/>
              </a:ext>
            </a:extLst>
          </p:cNvPr>
          <p:cNvSpPr>
            <a:spLocks noGrp="1"/>
          </p:cNvSpPr>
          <p:nvPr>
            <p:ph type="title"/>
          </p:nvPr>
        </p:nvSpPr>
        <p:spPr/>
        <p:txBody>
          <a:bodyPr/>
          <a:lstStyle/>
          <a:p>
            <a:r>
              <a:rPr lang="en-US" dirty="0"/>
              <a:t>Lab 1 Observations</a:t>
            </a:r>
          </a:p>
        </p:txBody>
      </p:sp>
      <p:sp>
        <p:nvSpPr>
          <p:cNvPr id="3" name="Content Placeholder 2">
            <a:extLst>
              <a:ext uri="{FF2B5EF4-FFF2-40B4-BE49-F238E27FC236}">
                <a16:creationId xmlns:a16="http://schemas.microsoft.com/office/drawing/2014/main" id="{1B188FED-57B2-4671-BDF1-B74982EE7BB8}"/>
              </a:ext>
            </a:extLst>
          </p:cNvPr>
          <p:cNvSpPr>
            <a:spLocks noGrp="1"/>
          </p:cNvSpPr>
          <p:nvPr>
            <p:ph idx="1"/>
          </p:nvPr>
        </p:nvSpPr>
        <p:spPr/>
        <p:txBody>
          <a:bodyPr/>
          <a:lstStyle/>
          <a:p>
            <a:r>
              <a:rPr lang="en-US" dirty="0"/>
              <a:t>This lab was about measuring varying resistors. I used 20 different resistors all with the same color combination. They were all 1.2k Ohm resistors and they all averaged 1.184k Ohms. I learned about basics resistor values and the digital multimeter. </a:t>
            </a:r>
          </a:p>
        </p:txBody>
      </p:sp>
    </p:spTree>
    <p:extLst>
      <p:ext uri="{BB962C8B-B14F-4D97-AF65-F5344CB8AC3E}">
        <p14:creationId xmlns:p14="http://schemas.microsoft.com/office/powerpoint/2010/main" val="3421197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11</a:t>
            </a:r>
          </a:p>
        </p:txBody>
      </p:sp>
      <p:pic>
        <p:nvPicPr>
          <p:cNvPr id="4" name="Content Placeholder 3"/>
          <p:cNvPicPr>
            <a:picLocks noGrp="1" noChangeAspect="1"/>
          </p:cNvPicPr>
          <p:nvPr>
            <p:ph idx="1"/>
          </p:nvPr>
        </p:nvPicPr>
        <p:blipFill>
          <a:blip r:embed="rId2"/>
          <a:stretch>
            <a:fillRect/>
          </a:stretch>
        </p:blipFill>
        <p:spPr>
          <a:xfrm>
            <a:off x="838199" y="1690688"/>
            <a:ext cx="8310985" cy="4802187"/>
          </a:xfrm>
          <a:prstGeom prst="rect">
            <a:avLst/>
          </a:prstGeom>
        </p:spPr>
      </p:pic>
    </p:spTree>
    <p:extLst>
      <p:ext uri="{BB962C8B-B14F-4D97-AF65-F5344CB8AC3E}">
        <p14:creationId xmlns:p14="http://schemas.microsoft.com/office/powerpoint/2010/main" val="25226190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11</a:t>
            </a:r>
          </a:p>
        </p:txBody>
      </p:sp>
      <p:pic>
        <p:nvPicPr>
          <p:cNvPr id="4" name="Content Placeholder 3"/>
          <p:cNvPicPr>
            <a:picLocks noGrp="1" noChangeAspect="1"/>
          </p:cNvPicPr>
          <p:nvPr>
            <p:ph idx="1"/>
          </p:nvPr>
        </p:nvPicPr>
        <p:blipFill>
          <a:blip r:embed="rId2"/>
          <a:stretch>
            <a:fillRect/>
          </a:stretch>
        </p:blipFill>
        <p:spPr>
          <a:xfrm>
            <a:off x="838199" y="1690687"/>
            <a:ext cx="5767011" cy="4802188"/>
          </a:xfrm>
          <a:prstGeom prst="rect">
            <a:avLst/>
          </a:prstGeom>
        </p:spPr>
      </p:pic>
    </p:spTree>
    <p:extLst>
      <p:ext uri="{BB962C8B-B14F-4D97-AF65-F5344CB8AC3E}">
        <p14:creationId xmlns:p14="http://schemas.microsoft.com/office/powerpoint/2010/main" val="2078672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11</a:t>
            </a:r>
          </a:p>
        </p:txBody>
      </p:sp>
      <p:pic>
        <p:nvPicPr>
          <p:cNvPr id="4" name="Content Placeholder 3"/>
          <p:cNvPicPr>
            <a:picLocks noGrp="1" noChangeAspect="1"/>
          </p:cNvPicPr>
          <p:nvPr>
            <p:ph idx="1"/>
          </p:nvPr>
        </p:nvPicPr>
        <p:blipFill>
          <a:blip r:embed="rId2"/>
          <a:stretch>
            <a:fillRect/>
          </a:stretch>
        </p:blipFill>
        <p:spPr>
          <a:xfrm>
            <a:off x="838200" y="1690687"/>
            <a:ext cx="6335684" cy="5007847"/>
          </a:xfrm>
          <a:prstGeom prst="rect">
            <a:avLst/>
          </a:prstGeom>
        </p:spPr>
      </p:pic>
    </p:spTree>
    <p:extLst>
      <p:ext uri="{BB962C8B-B14F-4D97-AF65-F5344CB8AC3E}">
        <p14:creationId xmlns:p14="http://schemas.microsoft.com/office/powerpoint/2010/main" val="34000676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11 Multisim</a:t>
            </a:r>
          </a:p>
        </p:txBody>
      </p:sp>
      <p:pic>
        <p:nvPicPr>
          <p:cNvPr id="4" name="Content Placeholder 3"/>
          <p:cNvPicPr>
            <a:picLocks noGrp="1" noChangeAspect="1"/>
          </p:cNvPicPr>
          <p:nvPr>
            <p:ph idx="1"/>
          </p:nvPr>
        </p:nvPicPr>
        <p:blipFill>
          <a:blip r:embed="rId2"/>
          <a:stretch>
            <a:fillRect/>
          </a:stretch>
        </p:blipFill>
        <p:spPr>
          <a:xfrm>
            <a:off x="838200" y="1690687"/>
            <a:ext cx="10267604" cy="2353927"/>
          </a:xfrm>
          <a:prstGeom prst="rect">
            <a:avLst/>
          </a:prstGeom>
        </p:spPr>
      </p:pic>
    </p:spTree>
    <p:extLst>
      <p:ext uri="{BB962C8B-B14F-4D97-AF65-F5344CB8AC3E}">
        <p14:creationId xmlns:p14="http://schemas.microsoft.com/office/powerpoint/2010/main" val="9393560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11 Multisim</a:t>
            </a:r>
          </a:p>
        </p:txBody>
      </p:sp>
      <p:pic>
        <p:nvPicPr>
          <p:cNvPr id="4" name="Content Placeholder 3"/>
          <p:cNvPicPr>
            <a:picLocks noGrp="1" noChangeAspect="1"/>
          </p:cNvPicPr>
          <p:nvPr>
            <p:ph idx="1"/>
          </p:nvPr>
        </p:nvPicPr>
        <p:blipFill>
          <a:blip r:embed="rId2"/>
          <a:stretch>
            <a:fillRect/>
          </a:stretch>
        </p:blipFill>
        <p:spPr>
          <a:xfrm>
            <a:off x="838200" y="1690688"/>
            <a:ext cx="10515600" cy="3205508"/>
          </a:xfrm>
          <a:prstGeom prst="rect">
            <a:avLst/>
          </a:prstGeom>
        </p:spPr>
      </p:pic>
    </p:spTree>
    <p:extLst>
      <p:ext uri="{BB962C8B-B14F-4D97-AF65-F5344CB8AC3E}">
        <p14:creationId xmlns:p14="http://schemas.microsoft.com/office/powerpoint/2010/main" val="4156237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11 Observations</a:t>
            </a:r>
          </a:p>
        </p:txBody>
      </p:sp>
      <p:sp>
        <p:nvSpPr>
          <p:cNvPr id="3" name="Content Placeholder 2"/>
          <p:cNvSpPr>
            <a:spLocks noGrp="1"/>
          </p:cNvSpPr>
          <p:nvPr>
            <p:ph idx="1"/>
          </p:nvPr>
        </p:nvSpPr>
        <p:spPr/>
        <p:txBody>
          <a:bodyPr/>
          <a:lstStyle/>
          <a:p>
            <a:r>
              <a:rPr lang="en-US" dirty="0"/>
              <a:t>In this lab we learned more about capacitors and how to use an oscilloscope. The circuit built and the observations recorded took a little time but fell within the acceptable bounds. I learned more about how to read the oscilloscope and circuit building. I also learned about a DMM and an LCR and how to use them. </a:t>
            </a:r>
          </a:p>
        </p:txBody>
      </p:sp>
    </p:spTree>
    <p:extLst>
      <p:ext uri="{BB962C8B-B14F-4D97-AF65-F5344CB8AC3E}">
        <p14:creationId xmlns:p14="http://schemas.microsoft.com/office/powerpoint/2010/main" val="16379163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12</a:t>
            </a:r>
          </a:p>
        </p:txBody>
      </p:sp>
      <p:pic>
        <p:nvPicPr>
          <p:cNvPr id="4" name="Content Placeholder 3"/>
          <p:cNvPicPr>
            <a:picLocks noGrp="1" noChangeAspect="1"/>
          </p:cNvPicPr>
          <p:nvPr>
            <p:ph idx="1"/>
          </p:nvPr>
        </p:nvPicPr>
        <p:blipFill>
          <a:blip r:embed="rId2"/>
          <a:stretch>
            <a:fillRect/>
          </a:stretch>
        </p:blipFill>
        <p:spPr>
          <a:xfrm>
            <a:off x="838200" y="1690687"/>
            <a:ext cx="9619476" cy="4802187"/>
          </a:xfrm>
          <a:prstGeom prst="rect">
            <a:avLst/>
          </a:prstGeom>
        </p:spPr>
      </p:pic>
    </p:spTree>
    <p:extLst>
      <p:ext uri="{BB962C8B-B14F-4D97-AF65-F5344CB8AC3E}">
        <p14:creationId xmlns:p14="http://schemas.microsoft.com/office/powerpoint/2010/main" val="1900896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12</a:t>
            </a:r>
          </a:p>
        </p:txBody>
      </p:sp>
      <p:pic>
        <p:nvPicPr>
          <p:cNvPr id="4" name="Content Placeholder 3"/>
          <p:cNvPicPr>
            <a:picLocks noGrp="1" noChangeAspect="1"/>
          </p:cNvPicPr>
          <p:nvPr>
            <p:ph idx="1"/>
          </p:nvPr>
        </p:nvPicPr>
        <p:blipFill>
          <a:blip r:embed="rId2"/>
          <a:stretch>
            <a:fillRect/>
          </a:stretch>
        </p:blipFill>
        <p:spPr>
          <a:xfrm>
            <a:off x="838200" y="1690687"/>
            <a:ext cx="8712763" cy="4802187"/>
          </a:xfrm>
          <a:prstGeom prst="rect">
            <a:avLst/>
          </a:prstGeom>
        </p:spPr>
      </p:pic>
    </p:spTree>
    <p:extLst>
      <p:ext uri="{BB962C8B-B14F-4D97-AF65-F5344CB8AC3E}">
        <p14:creationId xmlns:p14="http://schemas.microsoft.com/office/powerpoint/2010/main" val="7652274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12</a:t>
            </a:r>
          </a:p>
        </p:txBody>
      </p:sp>
      <p:pic>
        <p:nvPicPr>
          <p:cNvPr id="4" name="Content Placeholder 3"/>
          <p:cNvPicPr>
            <a:picLocks noGrp="1" noChangeAspect="1"/>
          </p:cNvPicPr>
          <p:nvPr>
            <p:ph idx="1"/>
          </p:nvPr>
        </p:nvPicPr>
        <p:blipFill>
          <a:blip r:embed="rId2"/>
          <a:stretch>
            <a:fillRect/>
          </a:stretch>
        </p:blipFill>
        <p:spPr>
          <a:xfrm>
            <a:off x="838199" y="1690688"/>
            <a:ext cx="10503051" cy="3331886"/>
          </a:xfrm>
          <a:prstGeom prst="rect">
            <a:avLst/>
          </a:prstGeom>
        </p:spPr>
      </p:pic>
    </p:spTree>
    <p:extLst>
      <p:ext uri="{BB962C8B-B14F-4D97-AF65-F5344CB8AC3E}">
        <p14:creationId xmlns:p14="http://schemas.microsoft.com/office/powerpoint/2010/main" val="2112385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12 Excel</a:t>
            </a:r>
          </a:p>
        </p:txBody>
      </p:sp>
      <p:pic>
        <p:nvPicPr>
          <p:cNvPr id="4" name="Content Placeholder 3"/>
          <p:cNvPicPr>
            <a:picLocks noGrp="1" noChangeAspect="1"/>
          </p:cNvPicPr>
          <p:nvPr>
            <p:ph idx="1"/>
          </p:nvPr>
        </p:nvPicPr>
        <p:blipFill>
          <a:blip r:embed="rId2"/>
          <a:stretch>
            <a:fillRect/>
          </a:stretch>
        </p:blipFill>
        <p:spPr>
          <a:xfrm>
            <a:off x="838199" y="1690687"/>
            <a:ext cx="4814455" cy="2557679"/>
          </a:xfrm>
          <a:prstGeom prst="rect">
            <a:avLst/>
          </a:prstGeom>
        </p:spPr>
      </p:pic>
    </p:spTree>
    <p:extLst>
      <p:ext uri="{BB962C8B-B14F-4D97-AF65-F5344CB8AC3E}">
        <p14:creationId xmlns:p14="http://schemas.microsoft.com/office/powerpoint/2010/main" val="601937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21344-0086-4770-BB01-20E785B13646}"/>
              </a:ext>
            </a:extLst>
          </p:cNvPr>
          <p:cNvSpPr>
            <a:spLocks noGrp="1"/>
          </p:cNvSpPr>
          <p:nvPr>
            <p:ph type="title"/>
          </p:nvPr>
        </p:nvSpPr>
        <p:spPr/>
        <p:txBody>
          <a:bodyPr/>
          <a:lstStyle/>
          <a:p>
            <a:r>
              <a:rPr lang="en-US" dirty="0"/>
              <a:t>Lab 2 </a:t>
            </a:r>
          </a:p>
        </p:txBody>
      </p:sp>
      <p:pic>
        <p:nvPicPr>
          <p:cNvPr id="5" name="Content Placeholder 4"/>
          <p:cNvPicPr>
            <a:picLocks noGrp="1" noChangeAspect="1"/>
          </p:cNvPicPr>
          <p:nvPr>
            <p:ph idx="1"/>
          </p:nvPr>
        </p:nvPicPr>
        <p:blipFill>
          <a:blip r:embed="rId2"/>
          <a:stretch>
            <a:fillRect/>
          </a:stretch>
        </p:blipFill>
        <p:spPr>
          <a:xfrm>
            <a:off x="838200" y="1690687"/>
            <a:ext cx="10365284" cy="4802187"/>
          </a:xfrm>
          <a:prstGeom prst="rect">
            <a:avLst/>
          </a:prstGeom>
        </p:spPr>
      </p:pic>
    </p:spTree>
    <p:extLst>
      <p:ext uri="{BB962C8B-B14F-4D97-AF65-F5344CB8AC3E}">
        <p14:creationId xmlns:p14="http://schemas.microsoft.com/office/powerpoint/2010/main" val="15758533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12 Multisim</a:t>
            </a:r>
          </a:p>
        </p:txBody>
      </p:sp>
      <p:pic>
        <p:nvPicPr>
          <p:cNvPr id="4" name="Content Placeholder 3"/>
          <p:cNvPicPr>
            <a:picLocks noGrp="1" noChangeAspect="1"/>
          </p:cNvPicPr>
          <p:nvPr>
            <p:ph idx="1"/>
          </p:nvPr>
        </p:nvPicPr>
        <p:blipFill>
          <a:blip r:embed="rId2"/>
          <a:stretch>
            <a:fillRect/>
          </a:stretch>
        </p:blipFill>
        <p:spPr>
          <a:xfrm>
            <a:off x="838200" y="1690688"/>
            <a:ext cx="4481945" cy="2580260"/>
          </a:xfrm>
          <a:prstGeom prst="rect">
            <a:avLst/>
          </a:prstGeom>
        </p:spPr>
      </p:pic>
      <p:pic>
        <p:nvPicPr>
          <p:cNvPr id="5" name="Picture 4"/>
          <p:cNvPicPr>
            <a:picLocks noChangeAspect="1"/>
          </p:cNvPicPr>
          <p:nvPr/>
        </p:nvPicPr>
        <p:blipFill>
          <a:blip r:embed="rId3"/>
          <a:stretch>
            <a:fillRect/>
          </a:stretch>
        </p:blipFill>
        <p:spPr>
          <a:xfrm>
            <a:off x="838200" y="4270949"/>
            <a:ext cx="6346581" cy="2254250"/>
          </a:xfrm>
          <a:prstGeom prst="rect">
            <a:avLst/>
          </a:prstGeom>
        </p:spPr>
      </p:pic>
    </p:spTree>
    <p:extLst>
      <p:ext uri="{BB962C8B-B14F-4D97-AF65-F5344CB8AC3E}">
        <p14:creationId xmlns:p14="http://schemas.microsoft.com/office/powerpoint/2010/main" val="17218794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B6D43-EC0B-456E-9CA6-5935CAA65CCD}"/>
              </a:ext>
            </a:extLst>
          </p:cNvPr>
          <p:cNvSpPr>
            <a:spLocks noGrp="1"/>
          </p:cNvSpPr>
          <p:nvPr>
            <p:ph type="title"/>
          </p:nvPr>
        </p:nvSpPr>
        <p:spPr/>
        <p:txBody>
          <a:bodyPr/>
          <a:lstStyle/>
          <a:p>
            <a:r>
              <a:rPr lang="en-US" dirty="0"/>
              <a:t>Lab 12 Picture </a:t>
            </a:r>
          </a:p>
        </p:txBody>
      </p:sp>
      <p:pic>
        <p:nvPicPr>
          <p:cNvPr id="7" name="Content Placeholder 6">
            <a:extLst>
              <a:ext uri="{FF2B5EF4-FFF2-40B4-BE49-F238E27FC236}">
                <a16:creationId xmlns:a16="http://schemas.microsoft.com/office/drawing/2014/main" id="{7D2473A2-9066-4FEC-A8BD-5B329178F304}"/>
              </a:ext>
            </a:extLst>
          </p:cNvPr>
          <p:cNvPicPr>
            <a:picLocks noGrp="1" noChangeAspect="1"/>
          </p:cNvPicPr>
          <p:nvPr>
            <p:ph idx="1"/>
          </p:nvPr>
        </p:nvPicPr>
        <p:blipFill>
          <a:blip r:embed="rId2"/>
          <a:stretch>
            <a:fillRect/>
          </a:stretch>
        </p:blipFill>
        <p:spPr>
          <a:xfrm>
            <a:off x="838200" y="1690687"/>
            <a:ext cx="4557490" cy="4802187"/>
          </a:xfrm>
          <a:prstGeom prst="rect">
            <a:avLst/>
          </a:prstGeom>
        </p:spPr>
      </p:pic>
      <p:pic>
        <p:nvPicPr>
          <p:cNvPr id="8" name="Picture 7">
            <a:extLst>
              <a:ext uri="{FF2B5EF4-FFF2-40B4-BE49-F238E27FC236}">
                <a16:creationId xmlns:a16="http://schemas.microsoft.com/office/drawing/2014/main" id="{BBCEB619-3A0F-4432-B0FC-B3F62BC5E897}"/>
              </a:ext>
            </a:extLst>
          </p:cNvPr>
          <p:cNvPicPr>
            <a:picLocks noChangeAspect="1"/>
          </p:cNvPicPr>
          <p:nvPr/>
        </p:nvPicPr>
        <p:blipFill>
          <a:blip r:embed="rId3"/>
          <a:stretch>
            <a:fillRect/>
          </a:stretch>
        </p:blipFill>
        <p:spPr>
          <a:xfrm>
            <a:off x="6970643" y="1690687"/>
            <a:ext cx="4383157" cy="4799916"/>
          </a:xfrm>
          <a:prstGeom prst="rect">
            <a:avLst/>
          </a:prstGeom>
        </p:spPr>
      </p:pic>
    </p:spTree>
    <p:extLst>
      <p:ext uri="{BB962C8B-B14F-4D97-AF65-F5344CB8AC3E}">
        <p14:creationId xmlns:p14="http://schemas.microsoft.com/office/powerpoint/2010/main" val="5501164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12 Observations</a:t>
            </a:r>
          </a:p>
        </p:txBody>
      </p:sp>
      <p:sp>
        <p:nvSpPr>
          <p:cNvPr id="3" name="Content Placeholder 2"/>
          <p:cNvSpPr>
            <a:spLocks noGrp="1"/>
          </p:cNvSpPr>
          <p:nvPr>
            <p:ph idx="1"/>
          </p:nvPr>
        </p:nvSpPr>
        <p:spPr/>
        <p:txBody>
          <a:bodyPr/>
          <a:lstStyle/>
          <a:p>
            <a:r>
              <a:rPr lang="en-US" dirty="0"/>
              <a:t>In this lab I learned to connect series circuits combined with parallel inductors. It was very similar to a lab I did a few weeks ago so I learned how to deal with inductors. </a:t>
            </a:r>
          </a:p>
        </p:txBody>
      </p:sp>
    </p:spTree>
    <p:extLst>
      <p:ext uri="{BB962C8B-B14F-4D97-AF65-F5344CB8AC3E}">
        <p14:creationId xmlns:p14="http://schemas.microsoft.com/office/powerpoint/2010/main" val="14542068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13</a:t>
            </a:r>
          </a:p>
        </p:txBody>
      </p:sp>
      <p:pic>
        <p:nvPicPr>
          <p:cNvPr id="4" name="Content Placeholder 3"/>
          <p:cNvPicPr>
            <a:picLocks noGrp="1" noChangeAspect="1"/>
          </p:cNvPicPr>
          <p:nvPr>
            <p:ph idx="1"/>
          </p:nvPr>
        </p:nvPicPr>
        <p:blipFill>
          <a:blip r:embed="rId2"/>
          <a:stretch>
            <a:fillRect/>
          </a:stretch>
        </p:blipFill>
        <p:spPr>
          <a:xfrm>
            <a:off x="838199" y="1690688"/>
            <a:ext cx="8381052" cy="4802187"/>
          </a:xfrm>
          <a:prstGeom prst="rect">
            <a:avLst/>
          </a:prstGeom>
        </p:spPr>
      </p:pic>
    </p:spTree>
    <p:extLst>
      <p:ext uri="{BB962C8B-B14F-4D97-AF65-F5344CB8AC3E}">
        <p14:creationId xmlns:p14="http://schemas.microsoft.com/office/powerpoint/2010/main" val="9344608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13</a:t>
            </a:r>
          </a:p>
        </p:txBody>
      </p:sp>
      <p:pic>
        <p:nvPicPr>
          <p:cNvPr id="4" name="Content Placeholder 3"/>
          <p:cNvPicPr>
            <a:picLocks noGrp="1" noChangeAspect="1"/>
          </p:cNvPicPr>
          <p:nvPr>
            <p:ph idx="1"/>
          </p:nvPr>
        </p:nvPicPr>
        <p:blipFill>
          <a:blip r:embed="rId2"/>
          <a:stretch>
            <a:fillRect/>
          </a:stretch>
        </p:blipFill>
        <p:spPr>
          <a:xfrm>
            <a:off x="838200" y="1690688"/>
            <a:ext cx="5819121" cy="4802187"/>
          </a:xfrm>
          <a:prstGeom prst="rect">
            <a:avLst/>
          </a:prstGeom>
        </p:spPr>
      </p:pic>
    </p:spTree>
    <p:extLst>
      <p:ext uri="{BB962C8B-B14F-4D97-AF65-F5344CB8AC3E}">
        <p14:creationId xmlns:p14="http://schemas.microsoft.com/office/powerpoint/2010/main" val="36099610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13</a:t>
            </a:r>
          </a:p>
        </p:txBody>
      </p:sp>
      <p:pic>
        <p:nvPicPr>
          <p:cNvPr id="4" name="Content Placeholder 3"/>
          <p:cNvPicPr>
            <a:picLocks noGrp="1" noChangeAspect="1"/>
          </p:cNvPicPr>
          <p:nvPr>
            <p:ph idx="1"/>
          </p:nvPr>
        </p:nvPicPr>
        <p:blipFill>
          <a:blip r:embed="rId2"/>
          <a:stretch>
            <a:fillRect/>
          </a:stretch>
        </p:blipFill>
        <p:spPr>
          <a:xfrm>
            <a:off x="838200" y="1690688"/>
            <a:ext cx="6335684" cy="4884338"/>
          </a:xfrm>
          <a:prstGeom prst="rect">
            <a:avLst/>
          </a:prstGeom>
        </p:spPr>
      </p:pic>
    </p:spTree>
    <p:extLst>
      <p:ext uri="{BB962C8B-B14F-4D97-AF65-F5344CB8AC3E}">
        <p14:creationId xmlns:p14="http://schemas.microsoft.com/office/powerpoint/2010/main" val="18844333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13 Multisim</a:t>
            </a:r>
          </a:p>
        </p:txBody>
      </p:sp>
      <p:pic>
        <p:nvPicPr>
          <p:cNvPr id="4" name="Content Placeholder 3"/>
          <p:cNvPicPr>
            <a:picLocks noGrp="1" noChangeAspect="1"/>
          </p:cNvPicPr>
          <p:nvPr>
            <p:ph idx="1"/>
          </p:nvPr>
        </p:nvPicPr>
        <p:blipFill>
          <a:blip r:embed="rId2"/>
          <a:stretch>
            <a:fillRect/>
          </a:stretch>
        </p:blipFill>
        <p:spPr>
          <a:xfrm>
            <a:off x="838199" y="1690688"/>
            <a:ext cx="9629217" cy="2224607"/>
          </a:xfrm>
          <a:prstGeom prst="rect">
            <a:avLst/>
          </a:prstGeom>
        </p:spPr>
      </p:pic>
      <p:pic>
        <p:nvPicPr>
          <p:cNvPr id="5" name="Picture 4"/>
          <p:cNvPicPr>
            <a:picLocks noChangeAspect="1"/>
          </p:cNvPicPr>
          <p:nvPr/>
        </p:nvPicPr>
        <p:blipFill>
          <a:blip r:embed="rId3"/>
          <a:stretch>
            <a:fillRect/>
          </a:stretch>
        </p:blipFill>
        <p:spPr>
          <a:xfrm>
            <a:off x="838198" y="3915295"/>
            <a:ext cx="9629218" cy="2488608"/>
          </a:xfrm>
          <a:prstGeom prst="rect">
            <a:avLst/>
          </a:prstGeom>
        </p:spPr>
      </p:pic>
    </p:spTree>
    <p:extLst>
      <p:ext uri="{BB962C8B-B14F-4D97-AF65-F5344CB8AC3E}">
        <p14:creationId xmlns:p14="http://schemas.microsoft.com/office/powerpoint/2010/main" val="16242695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43B92-2728-4E5A-976F-20DA47F3597B}"/>
              </a:ext>
            </a:extLst>
          </p:cNvPr>
          <p:cNvSpPr>
            <a:spLocks noGrp="1"/>
          </p:cNvSpPr>
          <p:nvPr>
            <p:ph type="title"/>
          </p:nvPr>
        </p:nvSpPr>
        <p:spPr/>
        <p:txBody>
          <a:bodyPr/>
          <a:lstStyle/>
          <a:p>
            <a:r>
              <a:rPr lang="en-US" dirty="0"/>
              <a:t>Lab 13 Picture</a:t>
            </a:r>
          </a:p>
        </p:txBody>
      </p:sp>
      <p:pic>
        <p:nvPicPr>
          <p:cNvPr id="4" name="Content Placeholder 3">
            <a:extLst>
              <a:ext uri="{FF2B5EF4-FFF2-40B4-BE49-F238E27FC236}">
                <a16:creationId xmlns:a16="http://schemas.microsoft.com/office/drawing/2014/main" id="{A1F45B31-66C6-4BBF-BD00-63DE01FCA5CA}"/>
              </a:ext>
            </a:extLst>
          </p:cNvPr>
          <p:cNvPicPr>
            <a:picLocks noGrp="1" noChangeAspect="1"/>
          </p:cNvPicPr>
          <p:nvPr>
            <p:ph idx="1"/>
          </p:nvPr>
        </p:nvPicPr>
        <p:blipFill>
          <a:blip r:embed="rId2"/>
          <a:stretch>
            <a:fillRect/>
          </a:stretch>
        </p:blipFill>
        <p:spPr>
          <a:xfrm>
            <a:off x="838199" y="1690687"/>
            <a:ext cx="3224003" cy="4802187"/>
          </a:xfrm>
          <a:prstGeom prst="rect">
            <a:avLst/>
          </a:prstGeom>
        </p:spPr>
      </p:pic>
    </p:spTree>
    <p:extLst>
      <p:ext uri="{BB962C8B-B14F-4D97-AF65-F5344CB8AC3E}">
        <p14:creationId xmlns:p14="http://schemas.microsoft.com/office/powerpoint/2010/main" val="8399193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13 Observations</a:t>
            </a:r>
          </a:p>
        </p:txBody>
      </p:sp>
      <p:sp>
        <p:nvSpPr>
          <p:cNvPr id="3" name="Content Placeholder 2"/>
          <p:cNvSpPr>
            <a:spLocks noGrp="1"/>
          </p:cNvSpPr>
          <p:nvPr>
            <p:ph idx="1"/>
          </p:nvPr>
        </p:nvSpPr>
        <p:spPr/>
        <p:txBody>
          <a:bodyPr/>
          <a:lstStyle/>
          <a:p>
            <a:r>
              <a:rPr lang="en-US" dirty="0"/>
              <a:t>This lab was very similar to the lab involving the oscilloscope a few weeks before. I learned about inductors and how to connect them together in series and in parallel. </a:t>
            </a:r>
          </a:p>
        </p:txBody>
      </p:sp>
    </p:spTree>
    <p:extLst>
      <p:ext uri="{BB962C8B-B14F-4D97-AF65-F5344CB8AC3E}">
        <p14:creationId xmlns:p14="http://schemas.microsoft.com/office/powerpoint/2010/main" val="2171188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 2 </a:t>
            </a:r>
          </a:p>
        </p:txBody>
      </p:sp>
      <p:pic>
        <p:nvPicPr>
          <p:cNvPr id="4" name="Content Placeholder 3"/>
          <p:cNvPicPr>
            <a:picLocks noGrp="1" noChangeAspect="1"/>
          </p:cNvPicPr>
          <p:nvPr>
            <p:ph idx="1"/>
          </p:nvPr>
        </p:nvPicPr>
        <p:blipFill>
          <a:blip r:embed="rId2"/>
          <a:stretch>
            <a:fillRect/>
          </a:stretch>
        </p:blipFill>
        <p:spPr>
          <a:xfrm>
            <a:off x="838199" y="1690688"/>
            <a:ext cx="4382193" cy="4705470"/>
          </a:xfrm>
          <a:prstGeom prst="rect">
            <a:avLst/>
          </a:prstGeom>
        </p:spPr>
      </p:pic>
    </p:spTree>
    <p:extLst>
      <p:ext uri="{BB962C8B-B14F-4D97-AF65-F5344CB8AC3E}">
        <p14:creationId xmlns:p14="http://schemas.microsoft.com/office/powerpoint/2010/main" val="1212985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53DC4-CF66-4568-B973-1A81DEF52A1A}"/>
              </a:ext>
            </a:extLst>
          </p:cNvPr>
          <p:cNvSpPr>
            <a:spLocks noGrp="1"/>
          </p:cNvSpPr>
          <p:nvPr>
            <p:ph type="title"/>
          </p:nvPr>
        </p:nvSpPr>
        <p:spPr/>
        <p:txBody>
          <a:bodyPr/>
          <a:lstStyle/>
          <a:p>
            <a:r>
              <a:rPr lang="en-US" dirty="0"/>
              <a:t>Lab 2 Observations</a:t>
            </a:r>
          </a:p>
        </p:txBody>
      </p:sp>
      <p:sp>
        <p:nvSpPr>
          <p:cNvPr id="3" name="Content Placeholder 2">
            <a:extLst>
              <a:ext uri="{FF2B5EF4-FFF2-40B4-BE49-F238E27FC236}">
                <a16:creationId xmlns:a16="http://schemas.microsoft.com/office/drawing/2014/main" id="{917D8454-4D5B-45D8-A64C-D10E981D0AED}"/>
              </a:ext>
            </a:extLst>
          </p:cNvPr>
          <p:cNvSpPr>
            <a:spLocks noGrp="1"/>
          </p:cNvSpPr>
          <p:nvPr>
            <p:ph idx="1"/>
          </p:nvPr>
        </p:nvSpPr>
        <p:spPr/>
        <p:txBody>
          <a:bodyPr/>
          <a:lstStyle/>
          <a:p>
            <a:r>
              <a:rPr lang="en-US" dirty="0"/>
              <a:t>The objective of this lab was to learn the color code of 15 different resistors, sorted from smallest to largest. I learned about the mathematics and meaning behind the color code as a quick way to learn the resistor values. I learned more about the resistors and the digital multimeter. </a:t>
            </a:r>
          </a:p>
        </p:txBody>
      </p:sp>
    </p:spTree>
    <p:extLst>
      <p:ext uri="{BB962C8B-B14F-4D97-AF65-F5344CB8AC3E}">
        <p14:creationId xmlns:p14="http://schemas.microsoft.com/office/powerpoint/2010/main" val="48671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7AE84-11D3-4B7C-AB7E-32291FCEE61F}"/>
              </a:ext>
            </a:extLst>
          </p:cNvPr>
          <p:cNvSpPr>
            <a:spLocks noGrp="1"/>
          </p:cNvSpPr>
          <p:nvPr>
            <p:ph type="title"/>
          </p:nvPr>
        </p:nvSpPr>
        <p:spPr/>
        <p:txBody>
          <a:bodyPr/>
          <a:lstStyle/>
          <a:p>
            <a:r>
              <a:rPr lang="en-US" dirty="0"/>
              <a:t>Lab 3</a:t>
            </a:r>
          </a:p>
        </p:txBody>
      </p:sp>
      <p:pic>
        <p:nvPicPr>
          <p:cNvPr id="6" name="Content Placeholder 5"/>
          <p:cNvPicPr>
            <a:picLocks noGrp="1" noChangeAspect="1"/>
          </p:cNvPicPr>
          <p:nvPr>
            <p:ph idx="1"/>
          </p:nvPr>
        </p:nvPicPr>
        <p:blipFill>
          <a:blip r:embed="rId2"/>
          <a:stretch>
            <a:fillRect/>
          </a:stretch>
        </p:blipFill>
        <p:spPr>
          <a:xfrm>
            <a:off x="838200" y="1717191"/>
            <a:ext cx="9138280" cy="4802187"/>
          </a:xfrm>
          <a:prstGeom prst="rect">
            <a:avLst/>
          </a:prstGeom>
        </p:spPr>
      </p:pic>
    </p:spTree>
    <p:extLst>
      <p:ext uri="{BB962C8B-B14F-4D97-AF65-F5344CB8AC3E}">
        <p14:creationId xmlns:p14="http://schemas.microsoft.com/office/powerpoint/2010/main" val="460461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261</TotalTime>
  <Words>761</Words>
  <Application>Microsoft Office PowerPoint</Application>
  <PresentationFormat>Widescreen</PresentationFormat>
  <Paragraphs>81</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Calibri Light</vt:lpstr>
      <vt:lpstr>Office Theme</vt:lpstr>
      <vt:lpstr>Matthew Ernst EECT 111 12.14.2017</vt:lpstr>
      <vt:lpstr>Lab 1 </vt:lpstr>
      <vt:lpstr>Lab 1 </vt:lpstr>
      <vt:lpstr>Lab 1 Excel </vt:lpstr>
      <vt:lpstr>Lab 1 Observations</vt:lpstr>
      <vt:lpstr>Lab 2 </vt:lpstr>
      <vt:lpstr>Lab 2 </vt:lpstr>
      <vt:lpstr>Lab 2 Observations</vt:lpstr>
      <vt:lpstr>Lab 3</vt:lpstr>
      <vt:lpstr>Lab 3</vt:lpstr>
      <vt:lpstr>Lab 3 </vt:lpstr>
      <vt:lpstr>Lab 3 Observations</vt:lpstr>
      <vt:lpstr>Lab 4 </vt:lpstr>
      <vt:lpstr>Lab 4 </vt:lpstr>
      <vt:lpstr>Lab 4 Multisim </vt:lpstr>
      <vt:lpstr>Lab 4 Picture</vt:lpstr>
      <vt:lpstr>Lab 4 Observations</vt:lpstr>
      <vt:lpstr>Lab 6</vt:lpstr>
      <vt:lpstr>Lab 6 </vt:lpstr>
      <vt:lpstr>Lab 6 Excel</vt:lpstr>
      <vt:lpstr>Lab 6 Multisim </vt:lpstr>
      <vt:lpstr>Lab 6 Observations</vt:lpstr>
      <vt:lpstr>Lab 7 </vt:lpstr>
      <vt:lpstr>Lab 7 </vt:lpstr>
      <vt:lpstr>Lab 7 Multisim</vt:lpstr>
      <vt:lpstr>Lab 7 Picture</vt:lpstr>
      <vt:lpstr>Lab 7 Observations</vt:lpstr>
      <vt:lpstr>Lab 8 </vt:lpstr>
      <vt:lpstr>Lab 8 </vt:lpstr>
      <vt:lpstr>Lab 8 Multisim</vt:lpstr>
      <vt:lpstr>Lab 8 Picture</vt:lpstr>
      <vt:lpstr>Lab 8 Observations</vt:lpstr>
      <vt:lpstr>Lab 9</vt:lpstr>
      <vt:lpstr>Lab 9 </vt:lpstr>
      <vt:lpstr>Lab 9 </vt:lpstr>
      <vt:lpstr>Lab 9 </vt:lpstr>
      <vt:lpstr>Lab 9 Multisim</vt:lpstr>
      <vt:lpstr>Lab 9 Multisim</vt:lpstr>
      <vt:lpstr>Lab 9 Excel</vt:lpstr>
      <vt:lpstr>Lab 9 Picture</vt:lpstr>
      <vt:lpstr>Lab 9 Observations</vt:lpstr>
      <vt:lpstr>Lab 10 </vt:lpstr>
      <vt:lpstr>Lab 10 </vt:lpstr>
      <vt:lpstr>Lab 10 Multisim</vt:lpstr>
      <vt:lpstr>Lab 10 Multisim</vt:lpstr>
      <vt:lpstr>Lab 10 Excel</vt:lpstr>
      <vt:lpstr>Lab 10 Picture</vt:lpstr>
      <vt:lpstr>Lab 10 Picture</vt:lpstr>
      <vt:lpstr>Lab 10 Observations</vt:lpstr>
      <vt:lpstr>Lab 11</vt:lpstr>
      <vt:lpstr>Lab 11</vt:lpstr>
      <vt:lpstr>Lab 11</vt:lpstr>
      <vt:lpstr>Lab 11 Multisim</vt:lpstr>
      <vt:lpstr>Lab 11 Multisim</vt:lpstr>
      <vt:lpstr>Lab 11 Observations</vt:lpstr>
      <vt:lpstr>Lab 12</vt:lpstr>
      <vt:lpstr>Lab 12</vt:lpstr>
      <vt:lpstr>Lab 12</vt:lpstr>
      <vt:lpstr>Lab 12 Excel</vt:lpstr>
      <vt:lpstr>Lab 12 Multisim</vt:lpstr>
      <vt:lpstr>Lab 12 Picture </vt:lpstr>
      <vt:lpstr>Lab 12 Observations</vt:lpstr>
      <vt:lpstr>Lab 13</vt:lpstr>
      <vt:lpstr>Lab 13</vt:lpstr>
      <vt:lpstr>Lab 13</vt:lpstr>
      <vt:lpstr>Lab 13 Multisim</vt:lpstr>
      <vt:lpstr>Lab 13 Picture</vt:lpstr>
      <vt:lpstr>Lab 13 Observations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Matthew Ernst EECT 111 12.14.2017</dc:title>
  <dc:creator>Matthew Ernst</dc:creator>
  <cp:lastModifiedBy>Matthew Ernst</cp:lastModifiedBy>
  <cp:revision>25</cp:revision>
  <dcterms:created xsi:type="dcterms:W3CDTF">2017-12-14T15:35:30Z</dcterms:created>
  <dcterms:modified xsi:type="dcterms:W3CDTF">2017-12-16T16:45:31Z</dcterms:modified>
</cp:coreProperties>
</file>